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7.xml" ContentType="application/vnd.openxmlformats-officedocument.presentationml.notesSlide+xml"/>
  <Override PartName="/ppt/tags/tag16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7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9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30.xml" ContentType="application/vnd.openxmlformats-officedocument.presentationml.tags+xml"/>
  <Override PartName="/ppt/tags/tag244.xml" ContentType="application/vnd.openxmlformats-officedocument.presentationml.tags+xml"/>
  <Override PartName="/ppt/tags/tag3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104"/>
  </p:notesMasterIdLst>
  <p:handoutMasterIdLst>
    <p:handoutMasterId r:id="rId105"/>
  </p:handoutMasterIdLst>
  <p:sldIdLst>
    <p:sldId id="2979" r:id="rId2"/>
    <p:sldId id="1777" r:id="rId3"/>
    <p:sldId id="2203" r:id="rId4"/>
    <p:sldId id="2204" r:id="rId5"/>
    <p:sldId id="2202" r:id="rId6"/>
    <p:sldId id="2745" r:id="rId7"/>
    <p:sldId id="2207" r:id="rId8"/>
    <p:sldId id="1729" r:id="rId9"/>
    <p:sldId id="1727" r:id="rId10"/>
    <p:sldId id="1728" r:id="rId11"/>
    <p:sldId id="1730" r:id="rId12"/>
    <p:sldId id="2984" r:id="rId13"/>
    <p:sldId id="1783" r:id="rId14"/>
    <p:sldId id="1785" r:id="rId15"/>
    <p:sldId id="1725" r:id="rId16"/>
    <p:sldId id="1709" r:id="rId17"/>
    <p:sldId id="1726" r:id="rId18"/>
    <p:sldId id="1710" r:id="rId19"/>
    <p:sldId id="2995" r:id="rId20"/>
    <p:sldId id="1719" r:id="rId21"/>
    <p:sldId id="2744" r:id="rId22"/>
    <p:sldId id="2982" r:id="rId23"/>
    <p:sldId id="1731" r:id="rId24"/>
    <p:sldId id="2983" r:id="rId25"/>
    <p:sldId id="1734" r:id="rId26"/>
    <p:sldId id="1862" r:id="rId27"/>
    <p:sldId id="2211" r:id="rId28"/>
    <p:sldId id="1733" r:id="rId29"/>
    <p:sldId id="2212" r:id="rId30"/>
    <p:sldId id="2426" r:id="rId31"/>
    <p:sldId id="1737" r:id="rId32"/>
    <p:sldId id="2208" r:id="rId33"/>
    <p:sldId id="2999" r:id="rId34"/>
    <p:sldId id="3000" r:id="rId35"/>
    <p:sldId id="1863" r:id="rId36"/>
    <p:sldId id="1833" r:id="rId37"/>
    <p:sldId id="2214" r:id="rId38"/>
    <p:sldId id="285" r:id="rId39"/>
    <p:sldId id="2752" r:id="rId40"/>
    <p:sldId id="2754" r:id="rId41"/>
    <p:sldId id="2755" r:id="rId42"/>
    <p:sldId id="1748" r:id="rId43"/>
    <p:sldId id="1750" r:id="rId44"/>
    <p:sldId id="2756" r:id="rId45"/>
    <p:sldId id="2430" r:id="rId46"/>
    <p:sldId id="2998" r:id="rId47"/>
    <p:sldId id="1838" r:id="rId48"/>
    <p:sldId id="2215" r:id="rId49"/>
    <p:sldId id="2757" r:id="rId50"/>
    <p:sldId id="3001" r:id="rId51"/>
    <p:sldId id="1835" r:id="rId52"/>
    <p:sldId id="2519" r:id="rId53"/>
    <p:sldId id="2645" r:id="rId54"/>
    <p:sldId id="2981" r:id="rId55"/>
    <p:sldId id="1812" r:id="rId56"/>
    <p:sldId id="2987" r:id="rId57"/>
    <p:sldId id="2988" r:id="rId58"/>
    <p:sldId id="1815" r:id="rId59"/>
    <p:sldId id="1814" r:id="rId60"/>
    <p:sldId id="1816" r:id="rId61"/>
    <p:sldId id="2761" r:id="rId62"/>
    <p:sldId id="1747" r:id="rId63"/>
    <p:sldId id="2990" r:id="rId64"/>
    <p:sldId id="2992" r:id="rId65"/>
    <p:sldId id="2993" r:id="rId66"/>
    <p:sldId id="2994" r:id="rId67"/>
    <p:sldId id="2423" r:id="rId68"/>
    <p:sldId id="2623" r:id="rId69"/>
    <p:sldId id="2424" r:id="rId70"/>
    <p:sldId id="2624" r:id="rId71"/>
    <p:sldId id="2625" r:id="rId72"/>
    <p:sldId id="2626" r:id="rId73"/>
    <p:sldId id="2764" r:id="rId74"/>
    <p:sldId id="2440" r:id="rId75"/>
    <p:sldId id="1742" r:id="rId76"/>
    <p:sldId id="1784" r:id="rId77"/>
    <p:sldId id="2760" r:id="rId78"/>
    <p:sldId id="2996" r:id="rId79"/>
    <p:sldId id="2557" r:id="rId80"/>
    <p:sldId id="2520" r:id="rId81"/>
    <p:sldId id="2989" r:id="rId82"/>
    <p:sldId id="2991" r:id="rId83"/>
    <p:sldId id="751" r:id="rId84"/>
    <p:sldId id="1722" r:id="rId85"/>
    <p:sldId id="2758" r:id="rId86"/>
    <p:sldId id="2429" r:id="rId87"/>
    <p:sldId id="1839" r:id="rId88"/>
    <p:sldId id="2748" r:id="rId89"/>
    <p:sldId id="2631" r:id="rId90"/>
    <p:sldId id="2749" r:id="rId91"/>
    <p:sldId id="2750" r:id="rId92"/>
    <p:sldId id="2218" r:id="rId93"/>
    <p:sldId id="1813" r:id="rId94"/>
    <p:sldId id="1796" r:id="rId95"/>
    <p:sldId id="1787" r:id="rId96"/>
    <p:sldId id="1803" r:id="rId97"/>
    <p:sldId id="1804" r:id="rId98"/>
    <p:sldId id="1758" r:id="rId99"/>
    <p:sldId id="1805" r:id="rId100"/>
    <p:sldId id="1806" r:id="rId101"/>
    <p:sldId id="2217" r:id="rId102"/>
    <p:sldId id="1763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A6FB79"/>
    <a:srgbClr val="D0D0D0"/>
    <a:srgbClr val="2C895B"/>
    <a:srgbClr val="A6FCA9"/>
    <a:srgbClr val="D5FDA9"/>
    <a:srgbClr val="F37440"/>
    <a:srgbClr val="F3E9D5"/>
    <a:srgbClr val="788965"/>
    <a:srgbClr val="738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6350"/>
    <p:restoredTop sz="97532"/>
  </p:normalViewPr>
  <p:slideViewPr>
    <p:cSldViewPr snapToGrid="0" snapToObjects="1">
      <p:cViewPr varScale="1">
        <p:scale>
          <a:sx n="203" d="100"/>
          <a:sy n="203" d="100"/>
        </p:scale>
        <p:origin x="176" y="72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csdcloud-my.sharepoint.com/personal/b5chin_ucsd_edu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Positive FP8</a:t>
            </a:r>
            <a:r>
              <a:rPr lang="en-US" sz="2800" baseline="0"/>
              <a:t> Number Line</a:t>
            </a:r>
            <a:endParaRPr lang="en-US" sz="2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4156200445828185E-2"/>
          <c:y val="0.26657354739772132"/>
          <c:w val="0.95321254344311224"/>
          <c:h val="0.4116381121911569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Sheet1!$G$6</c:f>
              <c:strCache>
                <c:ptCount val="1"/>
                <c:pt idx="0">
                  <c:v>denorms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Sheet1!$F$7:$F$134</c:f>
              <c:numCache>
                <c:formatCode>General</c:formatCode>
                <c:ptCount val="128"/>
                <c:pt idx="0">
                  <c:v>31</c:v>
                </c:pt>
                <c:pt idx="1">
                  <c:v>30</c:v>
                </c:pt>
                <c:pt idx="2">
                  <c:v>29</c:v>
                </c:pt>
                <c:pt idx="3">
                  <c:v>28</c:v>
                </c:pt>
                <c:pt idx="4">
                  <c:v>27</c:v>
                </c:pt>
                <c:pt idx="5">
                  <c:v>26</c:v>
                </c:pt>
                <c:pt idx="6">
                  <c:v>25</c:v>
                </c:pt>
                <c:pt idx="7">
                  <c:v>24</c:v>
                </c:pt>
                <c:pt idx="8">
                  <c:v>23</c:v>
                </c:pt>
                <c:pt idx="9">
                  <c:v>22</c:v>
                </c:pt>
                <c:pt idx="10">
                  <c:v>21</c:v>
                </c:pt>
                <c:pt idx="11">
                  <c:v>20</c:v>
                </c:pt>
                <c:pt idx="12">
                  <c:v>19</c:v>
                </c:pt>
                <c:pt idx="13">
                  <c:v>18</c:v>
                </c:pt>
                <c:pt idx="14">
                  <c:v>17</c:v>
                </c:pt>
                <c:pt idx="15">
                  <c:v>16</c:v>
                </c:pt>
                <c:pt idx="16">
                  <c:v>15.5</c:v>
                </c:pt>
                <c:pt idx="17">
                  <c:v>15</c:v>
                </c:pt>
                <c:pt idx="18">
                  <c:v>14.5</c:v>
                </c:pt>
                <c:pt idx="19">
                  <c:v>14</c:v>
                </c:pt>
                <c:pt idx="20">
                  <c:v>13.5</c:v>
                </c:pt>
                <c:pt idx="21">
                  <c:v>13</c:v>
                </c:pt>
                <c:pt idx="22">
                  <c:v>12.5</c:v>
                </c:pt>
                <c:pt idx="23">
                  <c:v>12</c:v>
                </c:pt>
                <c:pt idx="24">
                  <c:v>11.5</c:v>
                </c:pt>
                <c:pt idx="25">
                  <c:v>11</c:v>
                </c:pt>
                <c:pt idx="26">
                  <c:v>10.5</c:v>
                </c:pt>
                <c:pt idx="27">
                  <c:v>10</c:v>
                </c:pt>
                <c:pt idx="28">
                  <c:v>9.5</c:v>
                </c:pt>
                <c:pt idx="29">
                  <c:v>9</c:v>
                </c:pt>
                <c:pt idx="30">
                  <c:v>8.5</c:v>
                </c:pt>
                <c:pt idx="31">
                  <c:v>8</c:v>
                </c:pt>
                <c:pt idx="32">
                  <c:v>7.75</c:v>
                </c:pt>
                <c:pt idx="33">
                  <c:v>7.5</c:v>
                </c:pt>
                <c:pt idx="34">
                  <c:v>7.25</c:v>
                </c:pt>
                <c:pt idx="35">
                  <c:v>7</c:v>
                </c:pt>
                <c:pt idx="36">
                  <c:v>6.75</c:v>
                </c:pt>
                <c:pt idx="37">
                  <c:v>6.5</c:v>
                </c:pt>
                <c:pt idx="38">
                  <c:v>6.25</c:v>
                </c:pt>
                <c:pt idx="39">
                  <c:v>6</c:v>
                </c:pt>
                <c:pt idx="40">
                  <c:v>5.75</c:v>
                </c:pt>
                <c:pt idx="41">
                  <c:v>5.5</c:v>
                </c:pt>
                <c:pt idx="42">
                  <c:v>5.25</c:v>
                </c:pt>
                <c:pt idx="43">
                  <c:v>5</c:v>
                </c:pt>
                <c:pt idx="44">
                  <c:v>4.75</c:v>
                </c:pt>
                <c:pt idx="45">
                  <c:v>4.5</c:v>
                </c:pt>
                <c:pt idx="46">
                  <c:v>4.25</c:v>
                </c:pt>
                <c:pt idx="47">
                  <c:v>4</c:v>
                </c:pt>
                <c:pt idx="48">
                  <c:v>3.875</c:v>
                </c:pt>
                <c:pt idx="49">
                  <c:v>3.75</c:v>
                </c:pt>
                <c:pt idx="50">
                  <c:v>3.625</c:v>
                </c:pt>
                <c:pt idx="51">
                  <c:v>3.5</c:v>
                </c:pt>
                <c:pt idx="52">
                  <c:v>3.375</c:v>
                </c:pt>
                <c:pt idx="53">
                  <c:v>3.25</c:v>
                </c:pt>
                <c:pt idx="54">
                  <c:v>3.125</c:v>
                </c:pt>
                <c:pt idx="55">
                  <c:v>3</c:v>
                </c:pt>
                <c:pt idx="56">
                  <c:v>2.875</c:v>
                </c:pt>
                <c:pt idx="57">
                  <c:v>2.75</c:v>
                </c:pt>
                <c:pt idx="58">
                  <c:v>2.625</c:v>
                </c:pt>
                <c:pt idx="59">
                  <c:v>2.5</c:v>
                </c:pt>
                <c:pt idx="60">
                  <c:v>2.375</c:v>
                </c:pt>
                <c:pt idx="61">
                  <c:v>2.25</c:v>
                </c:pt>
                <c:pt idx="62">
                  <c:v>2.125</c:v>
                </c:pt>
                <c:pt idx="63">
                  <c:v>2</c:v>
                </c:pt>
                <c:pt idx="64">
                  <c:v>1.9375</c:v>
                </c:pt>
                <c:pt idx="65">
                  <c:v>1.875</c:v>
                </c:pt>
                <c:pt idx="66">
                  <c:v>1.8125</c:v>
                </c:pt>
                <c:pt idx="67">
                  <c:v>1.75</c:v>
                </c:pt>
                <c:pt idx="68">
                  <c:v>1.6875</c:v>
                </c:pt>
                <c:pt idx="69">
                  <c:v>1.625</c:v>
                </c:pt>
                <c:pt idx="70">
                  <c:v>1.5625</c:v>
                </c:pt>
                <c:pt idx="71">
                  <c:v>1.5</c:v>
                </c:pt>
                <c:pt idx="72">
                  <c:v>1.4375</c:v>
                </c:pt>
                <c:pt idx="73">
                  <c:v>1.375</c:v>
                </c:pt>
                <c:pt idx="74">
                  <c:v>1.3125</c:v>
                </c:pt>
                <c:pt idx="75">
                  <c:v>1.25</c:v>
                </c:pt>
                <c:pt idx="76">
                  <c:v>1.1875</c:v>
                </c:pt>
                <c:pt idx="77">
                  <c:v>1.125</c:v>
                </c:pt>
                <c:pt idx="78">
                  <c:v>1.0625</c:v>
                </c:pt>
                <c:pt idx="79">
                  <c:v>1</c:v>
                </c:pt>
                <c:pt idx="80">
                  <c:v>0.96875</c:v>
                </c:pt>
                <c:pt idx="81">
                  <c:v>0.9375</c:v>
                </c:pt>
                <c:pt idx="82">
                  <c:v>0.90625</c:v>
                </c:pt>
                <c:pt idx="83">
                  <c:v>0.875</c:v>
                </c:pt>
                <c:pt idx="84">
                  <c:v>0.84375</c:v>
                </c:pt>
                <c:pt idx="85">
                  <c:v>0.8125</c:v>
                </c:pt>
                <c:pt idx="86">
                  <c:v>0.78125</c:v>
                </c:pt>
                <c:pt idx="87">
                  <c:v>0.75</c:v>
                </c:pt>
                <c:pt idx="88">
                  <c:v>0.71875</c:v>
                </c:pt>
                <c:pt idx="89">
                  <c:v>0.6875</c:v>
                </c:pt>
                <c:pt idx="90">
                  <c:v>0.65625</c:v>
                </c:pt>
                <c:pt idx="91">
                  <c:v>0.625</c:v>
                </c:pt>
                <c:pt idx="92">
                  <c:v>0.59375</c:v>
                </c:pt>
                <c:pt idx="93">
                  <c:v>0.5625</c:v>
                </c:pt>
                <c:pt idx="94">
                  <c:v>0.53125</c:v>
                </c:pt>
                <c:pt idx="95">
                  <c:v>0.5</c:v>
                </c:pt>
                <c:pt idx="96">
                  <c:v>0.484375</c:v>
                </c:pt>
                <c:pt idx="97">
                  <c:v>0.46875</c:v>
                </c:pt>
                <c:pt idx="98">
                  <c:v>0.453125</c:v>
                </c:pt>
                <c:pt idx="99">
                  <c:v>0.4375</c:v>
                </c:pt>
                <c:pt idx="100">
                  <c:v>0.421875</c:v>
                </c:pt>
                <c:pt idx="101">
                  <c:v>0.40625</c:v>
                </c:pt>
                <c:pt idx="102">
                  <c:v>0.390625</c:v>
                </c:pt>
                <c:pt idx="103">
                  <c:v>0.375</c:v>
                </c:pt>
                <c:pt idx="104">
                  <c:v>0.359375</c:v>
                </c:pt>
                <c:pt idx="105">
                  <c:v>0.34375</c:v>
                </c:pt>
                <c:pt idx="106">
                  <c:v>0.328125</c:v>
                </c:pt>
                <c:pt idx="107">
                  <c:v>0.3125</c:v>
                </c:pt>
                <c:pt idx="108">
                  <c:v>0.296875</c:v>
                </c:pt>
                <c:pt idx="109">
                  <c:v>0.28125</c:v>
                </c:pt>
                <c:pt idx="110">
                  <c:v>0.265625</c:v>
                </c:pt>
                <c:pt idx="111">
                  <c:v>0.25</c:v>
                </c:pt>
                <c:pt idx="112">
                  <c:v>0.234375</c:v>
                </c:pt>
                <c:pt idx="113">
                  <c:v>0.21875</c:v>
                </c:pt>
                <c:pt idx="114">
                  <c:v>0.203125</c:v>
                </c:pt>
                <c:pt idx="115">
                  <c:v>0.1875</c:v>
                </c:pt>
                <c:pt idx="116">
                  <c:v>0.171875</c:v>
                </c:pt>
                <c:pt idx="117">
                  <c:v>0.15625</c:v>
                </c:pt>
                <c:pt idx="118">
                  <c:v>0.140625</c:v>
                </c:pt>
                <c:pt idx="119">
                  <c:v>0.125</c:v>
                </c:pt>
                <c:pt idx="120">
                  <c:v>0.109375</c:v>
                </c:pt>
                <c:pt idx="121">
                  <c:v>9.375E-2</c:v>
                </c:pt>
                <c:pt idx="122">
                  <c:v>7.8125E-2</c:v>
                </c:pt>
                <c:pt idx="123">
                  <c:v>6.25E-2</c:v>
                </c:pt>
                <c:pt idx="124">
                  <c:v>4.6875E-2</c:v>
                </c:pt>
                <c:pt idx="125">
                  <c:v>3.125E-2</c:v>
                </c:pt>
                <c:pt idx="126">
                  <c:v>1.5625E-2</c:v>
                </c:pt>
                <c:pt idx="127">
                  <c:v>0</c:v>
                </c:pt>
              </c:numCache>
            </c:numRef>
          </c:xVal>
          <c:yVal>
            <c:numRef>
              <c:f>Sheet1!$G$7:$G$134</c:f>
              <c:numCache>
                <c:formatCode>General</c:formatCode>
                <c:ptCount val="12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A56-1044-B0B2-5D4033A605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8011280"/>
        <c:axId val="1234158016"/>
      </c:scatterChart>
      <c:valAx>
        <c:axId val="1238011280"/>
        <c:scaling>
          <c:orientation val="minMax"/>
          <c:max val="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4158016"/>
        <c:crosses val="autoZero"/>
        <c:crossBetween val="midCat"/>
        <c:majorUnit val="0.125"/>
      </c:valAx>
      <c:valAx>
        <c:axId val="1234158016"/>
        <c:scaling>
          <c:orientation val="minMax"/>
          <c:max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80112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10/6/22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10/6/22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53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99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0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72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32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78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80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46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alking Arizona: February 2018">
            <a:extLst>
              <a:ext uri="{FF2B5EF4-FFF2-40B4-BE49-F238E27FC236}">
                <a16:creationId xmlns:a16="http://schemas.microsoft.com/office/drawing/2014/main" id="{B4D9118A-DBFC-DC98-6997-9578A7F33A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" b="543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842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56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2" r:id="rId6"/>
    <p:sldLayoutId id="2147483773" r:id="rId7"/>
    <p:sldLayoutId id="2147483795" r:id="rId8"/>
    <p:sldLayoutId id="2147483796" r:id="rId9"/>
    <p:sldLayoutId id="2147483778" r:id="rId10"/>
    <p:sldLayoutId id="2147483779" r:id="rId11"/>
    <p:sldLayoutId id="2147483790" r:id="rId12"/>
    <p:sldLayoutId id="2147483793" r:id="rId13"/>
    <p:sldLayoutId id="2147483797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4.png"/><Relationship Id="rId26" Type="http://schemas.openxmlformats.org/officeDocument/2006/relationships/image" Target="../media/image140.pn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27.png"/><Relationship Id="rId34" Type="http://schemas.openxmlformats.org/officeDocument/2006/relationships/image" Target="../media/image30.png"/><Relationship Id="rId7" Type="http://schemas.openxmlformats.org/officeDocument/2006/relationships/image" Target="../media/image5.png"/><Relationship Id="rId12" Type="http://schemas.openxmlformats.org/officeDocument/2006/relationships/image" Target="../media/image100.png"/><Relationship Id="rId17" Type="http://schemas.openxmlformats.org/officeDocument/2006/relationships/image" Target="../media/image22.png"/><Relationship Id="rId25" Type="http://schemas.openxmlformats.org/officeDocument/2006/relationships/image" Target="../media/image130.png"/><Relationship Id="rId3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21.png"/><Relationship Id="rId20" Type="http://schemas.openxmlformats.org/officeDocument/2006/relationships/image" Target="../media/image26.png"/><Relationship Id="rId29" Type="http://schemas.openxmlformats.org/officeDocument/2006/relationships/image" Target="../media/image170.png"/><Relationship Id="rId1" Type="http://schemas.openxmlformats.org/officeDocument/2006/relationships/tags" Target="../tags/tag6.xml"/><Relationship Id="rId6" Type="http://schemas.openxmlformats.org/officeDocument/2006/relationships/image" Target="../media/image121.png"/><Relationship Id="rId11" Type="http://schemas.openxmlformats.org/officeDocument/2006/relationships/image" Target="../media/image90.png"/><Relationship Id="rId24" Type="http://schemas.openxmlformats.org/officeDocument/2006/relationships/image" Target="../media/image120.png"/><Relationship Id="rId32" Type="http://schemas.openxmlformats.org/officeDocument/2006/relationships/image" Target="../media/image20.png"/><Relationship Id="rId5" Type="http://schemas.openxmlformats.org/officeDocument/2006/relationships/image" Target="../media/image110.png"/><Relationship Id="rId23" Type="http://schemas.openxmlformats.org/officeDocument/2006/relationships/image" Target="../media/image29.png"/><Relationship Id="rId28" Type="http://schemas.openxmlformats.org/officeDocument/2006/relationships/image" Target="../media/image160.png"/><Relationship Id="rId36" Type="http://schemas.openxmlformats.org/officeDocument/2006/relationships/image" Target="../media/image32.png"/><Relationship Id="rId10" Type="http://schemas.openxmlformats.org/officeDocument/2006/relationships/image" Target="../media/image8.png"/><Relationship Id="rId19" Type="http://schemas.openxmlformats.org/officeDocument/2006/relationships/image" Target="../media/image25.png"/><Relationship Id="rId31" Type="http://schemas.openxmlformats.org/officeDocument/2006/relationships/image" Target="../media/image19.png"/><Relationship Id="rId4" Type="http://schemas.openxmlformats.org/officeDocument/2006/relationships/tags" Target="../tags/tag6.xml"/><Relationship Id="rId9" Type="http://schemas.openxmlformats.org/officeDocument/2006/relationships/image" Target="../media/image75.png"/><Relationship Id="rId22" Type="http://schemas.openxmlformats.org/officeDocument/2006/relationships/image" Target="../media/image28.png"/><Relationship Id="rId27" Type="http://schemas.openxmlformats.org/officeDocument/2006/relationships/image" Target="../media/image150.png"/><Relationship Id="rId30" Type="http://schemas.openxmlformats.org/officeDocument/2006/relationships/image" Target="../media/image18.png"/><Relationship Id="rId35" Type="http://schemas.openxmlformats.org/officeDocument/2006/relationships/image" Target="../media/image31.png"/><Relationship Id="rId8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tags" Target="../tags/tag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4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tags" Target="../tags/tag7.xml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7.xml"/><Relationship Id="rId39" Type="http://schemas.openxmlformats.org/officeDocument/2006/relationships/slideLayout" Target="../slideLayouts/slideLayout2.xml"/><Relationship Id="rId21" Type="http://schemas.openxmlformats.org/officeDocument/2006/relationships/tags" Target="../tags/tag32.xml"/><Relationship Id="rId34" Type="http://schemas.openxmlformats.org/officeDocument/2006/relationships/tags" Target="../tags/tag45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6.xml"/><Relationship Id="rId33" Type="http://schemas.openxmlformats.org/officeDocument/2006/relationships/tags" Target="../tags/tag44.xml"/><Relationship Id="rId38" Type="http://schemas.openxmlformats.org/officeDocument/2006/relationships/tags" Target="../tags/tag49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tags" Target="../tags/tag31.xml"/><Relationship Id="rId29" Type="http://schemas.openxmlformats.org/officeDocument/2006/relationships/tags" Target="../tags/tag40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tags" Target="../tags/tag35.xml"/><Relationship Id="rId32" Type="http://schemas.openxmlformats.org/officeDocument/2006/relationships/tags" Target="../tags/tag43.xml"/><Relationship Id="rId37" Type="http://schemas.openxmlformats.org/officeDocument/2006/relationships/tags" Target="../tags/tag48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4.xml"/><Relationship Id="rId28" Type="http://schemas.openxmlformats.org/officeDocument/2006/relationships/tags" Target="../tags/tag39.xml"/><Relationship Id="rId36" Type="http://schemas.openxmlformats.org/officeDocument/2006/relationships/tags" Target="../tags/tag47.xm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tags" Target="../tags/tag42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3.xml"/><Relationship Id="rId27" Type="http://schemas.openxmlformats.org/officeDocument/2006/relationships/tags" Target="../tags/tag38.xml"/><Relationship Id="rId30" Type="http://schemas.openxmlformats.org/officeDocument/2006/relationships/tags" Target="../tags/tag41.xml"/><Relationship Id="rId35" Type="http://schemas.openxmlformats.org/officeDocument/2006/relationships/tags" Target="../tags/tag46.xml"/><Relationship Id="rId8" Type="http://schemas.openxmlformats.org/officeDocument/2006/relationships/tags" Target="../tags/tag18.xml"/><Relationship Id="rId3" Type="http://schemas.openxmlformats.org/officeDocument/2006/relationships/tags" Target="../tags/tag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200.png"/><Relationship Id="rId5" Type="http://schemas.openxmlformats.org/officeDocument/2006/relationships/tags" Target="../tags/tag30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7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12" Type="http://schemas.openxmlformats.org/officeDocument/2006/relationships/image" Target="../media/image4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0.png"/><Relationship Id="rId11" Type="http://schemas.openxmlformats.org/officeDocument/2006/relationships/image" Target="../media/image45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51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image" Target="../media/image63.png"/><Relationship Id="rId2" Type="http://schemas.openxmlformats.org/officeDocument/2006/relationships/tags" Target="../tags/tag51.xml"/><Relationship Id="rId16" Type="http://schemas.openxmlformats.org/officeDocument/2006/relationships/image" Target="../media/image65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4.xml"/><Relationship Id="rId15" Type="http://schemas.openxmlformats.org/officeDocument/2006/relationships/tags" Target="../tags/tag50.xml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tags" Target="../tags/tag244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26" Type="http://schemas.openxmlformats.org/officeDocument/2006/relationships/tags" Target="../tags/tag86.xml"/><Relationship Id="rId3" Type="http://schemas.openxmlformats.org/officeDocument/2006/relationships/tags" Target="../tags/tag63.xml"/><Relationship Id="rId21" Type="http://schemas.openxmlformats.org/officeDocument/2006/relationships/tags" Target="../tags/tag81.xml"/><Relationship Id="rId34" Type="http://schemas.openxmlformats.org/officeDocument/2006/relationships/tags" Target="../tags/tag94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5" Type="http://schemas.openxmlformats.org/officeDocument/2006/relationships/tags" Target="../tags/tag85.xml"/><Relationship Id="rId33" Type="http://schemas.openxmlformats.org/officeDocument/2006/relationships/tags" Target="../tags/tag93.xml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0" Type="http://schemas.openxmlformats.org/officeDocument/2006/relationships/tags" Target="../tags/tag80.xml"/><Relationship Id="rId29" Type="http://schemas.openxmlformats.org/officeDocument/2006/relationships/tags" Target="../tags/tag89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24" Type="http://schemas.openxmlformats.org/officeDocument/2006/relationships/tags" Target="../tags/tag84.xml"/><Relationship Id="rId32" Type="http://schemas.openxmlformats.org/officeDocument/2006/relationships/tags" Target="../tags/tag92.xml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23" Type="http://schemas.openxmlformats.org/officeDocument/2006/relationships/tags" Target="../tags/tag83.xml"/><Relationship Id="rId28" Type="http://schemas.openxmlformats.org/officeDocument/2006/relationships/tags" Target="../tags/tag88.xml"/><Relationship Id="rId10" Type="http://schemas.openxmlformats.org/officeDocument/2006/relationships/tags" Target="../tags/tag70.xml"/><Relationship Id="rId19" Type="http://schemas.openxmlformats.org/officeDocument/2006/relationships/tags" Target="../tags/tag79.xml"/><Relationship Id="rId31" Type="http://schemas.openxmlformats.org/officeDocument/2006/relationships/tags" Target="../tags/tag91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tags" Target="../tags/tag82.xml"/><Relationship Id="rId27" Type="http://schemas.openxmlformats.org/officeDocument/2006/relationships/tags" Target="../tags/tag87.xml"/><Relationship Id="rId30" Type="http://schemas.openxmlformats.org/officeDocument/2006/relationships/tags" Target="../tags/tag90.xml"/><Relationship Id="rId35" Type="http://schemas.openxmlformats.org/officeDocument/2006/relationships/slideLayout" Target="../slideLayouts/slideLayout4.xml"/><Relationship Id="rId8" Type="http://schemas.openxmlformats.org/officeDocument/2006/relationships/tags" Target="../tags/tag68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34" Type="http://schemas.openxmlformats.org/officeDocument/2006/relationships/tags" Target="../tags/tag128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33" Type="http://schemas.openxmlformats.org/officeDocument/2006/relationships/tags" Target="../tags/tag127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29" Type="http://schemas.openxmlformats.org/officeDocument/2006/relationships/tags" Target="../tags/tag123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32" Type="http://schemas.openxmlformats.org/officeDocument/2006/relationships/tags" Target="../tags/tag126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tags" Target="../tags/tag12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31" Type="http://schemas.openxmlformats.org/officeDocument/2006/relationships/tags" Target="../tags/tag125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Relationship Id="rId30" Type="http://schemas.openxmlformats.org/officeDocument/2006/relationships/tags" Target="../tags/tag124.xml"/><Relationship Id="rId35" Type="http://schemas.openxmlformats.org/officeDocument/2006/relationships/slideLayout" Target="../slideLayouts/slideLayout4.xml"/><Relationship Id="rId8" Type="http://schemas.openxmlformats.org/officeDocument/2006/relationships/tags" Target="../tags/tag10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tags" Target="../tags/tag141.xml"/><Relationship Id="rId18" Type="http://schemas.openxmlformats.org/officeDocument/2006/relationships/tags" Target="../tags/tag146.xml"/><Relationship Id="rId26" Type="http://schemas.openxmlformats.org/officeDocument/2006/relationships/tags" Target="../tags/tag154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149.xml"/><Relationship Id="rId34" Type="http://schemas.openxmlformats.org/officeDocument/2006/relationships/tags" Target="../tags/tag162.xml"/><Relationship Id="rId50" Type="http://schemas.openxmlformats.org/officeDocument/2006/relationships/tags" Target="NULL"/><Relationship Id="rId55" Type="http://schemas.openxmlformats.org/officeDocument/2006/relationships/image" Target="../media/image590.png"/><Relationship Id="rId7" Type="http://schemas.openxmlformats.org/officeDocument/2006/relationships/tags" Target="../tags/tag135.xml"/><Relationship Id="rId2" Type="http://schemas.openxmlformats.org/officeDocument/2006/relationships/tags" Target="../tags/tag130.xml"/><Relationship Id="rId16" Type="http://schemas.openxmlformats.org/officeDocument/2006/relationships/tags" Target="../tags/tag144.xml"/><Relationship Id="rId29" Type="http://schemas.openxmlformats.org/officeDocument/2006/relationships/tags" Target="../tags/tag157.xml"/><Relationship Id="rId11" Type="http://schemas.openxmlformats.org/officeDocument/2006/relationships/tags" Target="../tags/tag139.xml"/><Relationship Id="rId24" Type="http://schemas.openxmlformats.org/officeDocument/2006/relationships/tags" Target="../tags/tag152.xml"/><Relationship Id="rId32" Type="http://schemas.openxmlformats.org/officeDocument/2006/relationships/tags" Target="../tags/tag160.xml"/><Relationship Id="rId37" Type="http://schemas.openxmlformats.org/officeDocument/2006/relationships/tags" Target="../tags/tag165.xml"/><Relationship Id="rId40" Type="http://schemas.openxmlformats.org/officeDocument/2006/relationships/image" Target="../media/image74.png"/><Relationship Id="rId53" Type="http://schemas.openxmlformats.org/officeDocument/2006/relationships/image" Target="../media/image650.png"/><Relationship Id="rId58" Type="http://schemas.openxmlformats.org/officeDocument/2006/relationships/tags" Target="../tags/tag130.xml"/><Relationship Id="rId5" Type="http://schemas.openxmlformats.org/officeDocument/2006/relationships/tags" Target="../tags/tag133.xml"/><Relationship Id="rId15" Type="http://schemas.openxmlformats.org/officeDocument/2006/relationships/tags" Target="../tags/tag143.xml"/><Relationship Id="rId23" Type="http://schemas.openxmlformats.org/officeDocument/2006/relationships/tags" Target="../tags/tag151.xml"/><Relationship Id="rId28" Type="http://schemas.openxmlformats.org/officeDocument/2006/relationships/tags" Target="../tags/tag156.xml"/><Relationship Id="rId36" Type="http://schemas.openxmlformats.org/officeDocument/2006/relationships/tags" Target="../tags/tag164.xml"/><Relationship Id="rId57" Type="http://schemas.openxmlformats.org/officeDocument/2006/relationships/image" Target="../media/image631.png"/><Relationship Id="rId10" Type="http://schemas.openxmlformats.org/officeDocument/2006/relationships/tags" Target="../tags/tag138.xml"/><Relationship Id="rId19" Type="http://schemas.openxmlformats.org/officeDocument/2006/relationships/tags" Target="../tags/tag147.xml"/><Relationship Id="rId31" Type="http://schemas.openxmlformats.org/officeDocument/2006/relationships/tags" Target="../tags/tag159.xml"/><Relationship Id="rId52" Type="http://schemas.openxmlformats.org/officeDocument/2006/relationships/tags" Target="../tags/tag136.xml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tags" Target="../tags/tag142.xml"/><Relationship Id="rId22" Type="http://schemas.openxmlformats.org/officeDocument/2006/relationships/tags" Target="../tags/tag150.xml"/><Relationship Id="rId27" Type="http://schemas.openxmlformats.org/officeDocument/2006/relationships/tags" Target="../tags/tag155.xml"/><Relationship Id="rId30" Type="http://schemas.openxmlformats.org/officeDocument/2006/relationships/tags" Target="../tags/tag158.xml"/><Relationship Id="rId35" Type="http://schemas.openxmlformats.org/officeDocument/2006/relationships/tags" Target="../tags/tag163.xml"/><Relationship Id="rId56" Type="http://schemas.openxmlformats.org/officeDocument/2006/relationships/tags" Target="../tags/tag129.xml"/><Relationship Id="rId8" Type="http://schemas.openxmlformats.org/officeDocument/2006/relationships/tags" Target="../tags/tag136.xml"/><Relationship Id="rId51" Type="http://schemas.openxmlformats.org/officeDocument/2006/relationships/image" Target="NULL"/><Relationship Id="rId3" Type="http://schemas.openxmlformats.org/officeDocument/2006/relationships/tags" Target="../tags/tag131.xml"/><Relationship Id="rId12" Type="http://schemas.openxmlformats.org/officeDocument/2006/relationships/tags" Target="../tags/tag140.xml"/><Relationship Id="rId17" Type="http://schemas.openxmlformats.org/officeDocument/2006/relationships/tags" Target="../tags/tag145.xml"/><Relationship Id="rId25" Type="http://schemas.openxmlformats.org/officeDocument/2006/relationships/tags" Target="../tags/tag153.xml"/><Relationship Id="rId33" Type="http://schemas.openxmlformats.org/officeDocument/2006/relationships/tags" Target="../tags/tag161.xml"/><Relationship Id="rId38" Type="http://schemas.openxmlformats.org/officeDocument/2006/relationships/tags" Target="../tags/tag166.xml"/><Relationship Id="rId59" Type="http://schemas.openxmlformats.org/officeDocument/2006/relationships/image" Target="../media/image630.png"/><Relationship Id="rId20" Type="http://schemas.openxmlformats.org/officeDocument/2006/relationships/tags" Target="../tags/tag148.xml"/><Relationship Id="rId54" Type="http://schemas.openxmlformats.org/officeDocument/2006/relationships/tags" Target="../tags/tag134.xml"/><Relationship Id="rId1" Type="http://schemas.openxmlformats.org/officeDocument/2006/relationships/tags" Target="../tags/tag129.xml"/><Relationship Id="rId6" Type="http://schemas.openxmlformats.org/officeDocument/2006/relationships/tags" Target="../tags/tag1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tags" Target="../tags/tag310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7.xml"/><Relationship Id="rId5" Type="http://schemas.openxmlformats.org/officeDocument/2006/relationships/image" Target="../media/image69.png"/><Relationship Id="rId4" Type="http://schemas.openxmlformats.org/officeDocument/2006/relationships/tags" Target="../tags/tag16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7" Type="http://schemas.openxmlformats.org/officeDocument/2006/relationships/image" Target="../media/image70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1.png"/><Relationship Id="rId5" Type="http://schemas.openxmlformats.org/officeDocument/2006/relationships/image" Target="../media/image680.png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tags" Target="../tags/tag185.xml"/><Relationship Id="rId18" Type="http://schemas.openxmlformats.org/officeDocument/2006/relationships/tags" Target="../tags/tag190.xml"/><Relationship Id="rId26" Type="http://schemas.openxmlformats.org/officeDocument/2006/relationships/tags" Target="../tags/tag198.xml"/><Relationship Id="rId3" Type="http://schemas.openxmlformats.org/officeDocument/2006/relationships/tags" Target="../tags/tag175.xml"/><Relationship Id="rId21" Type="http://schemas.openxmlformats.org/officeDocument/2006/relationships/tags" Target="../tags/tag193.xml"/><Relationship Id="rId34" Type="http://schemas.openxmlformats.org/officeDocument/2006/relationships/tags" Target="../tags/tag206.xml"/><Relationship Id="rId7" Type="http://schemas.openxmlformats.org/officeDocument/2006/relationships/tags" Target="../tags/tag179.xml"/><Relationship Id="rId12" Type="http://schemas.openxmlformats.org/officeDocument/2006/relationships/tags" Target="../tags/tag184.xml"/><Relationship Id="rId17" Type="http://schemas.openxmlformats.org/officeDocument/2006/relationships/tags" Target="../tags/tag189.xml"/><Relationship Id="rId25" Type="http://schemas.openxmlformats.org/officeDocument/2006/relationships/tags" Target="../tags/tag197.xml"/><Relationship Id="rId33" Type="http://schemas.openxmlformats.org/officeDocument/2006/relationships/tags" Target="../tags/tag205.xml"/><Relationship Id="rId2" Type="http://schemas.openxmlformats.org/officeDocument/2006/relationships/tags" Target="../tags/tag174.xml"/><Relationship Id="rId16" Type="http://schemas.openxmlformats.org/officeDocument/2006/relationships/tags" Target="../tags/tag188.xml"/><Relationship Id="rId20" Type="http://schemas.openxmlformats.org/officeDocument/2006/relationships/tags" Target="../tags/tag192.xml"/><Relationship Id="rId29" Type="http://schemas.openxmlformats.org/officeDocument/2006/relationships/tags" Target="../tags/tag201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tags" Target="../tags/tag183.xml"/><Relationship Id="rId24" Type="http://schemas.openxmlformats.org/officeDocument/2006/relationships/tags" Target="../tags/tag196.xml"/><Relationship Id="rId32" Type="http://schemas.openxmlformats.org/officeDocument/2006/relationships/tags" Target="../tags/tag204.xml"/><Relationship Id="rId5" Type="http://schemas.openxmlformats.org/officeDocument/2006/relationships/tags" Target="../tags/tag177.xml"/><Relationship Id="rId15" Type="http://schemas.openxmlformats.org/officeDocument/2006/relationships/tags" Target="../tags/tag187.xml"/><Relationship Id="rId23" Type="http://schemas.openxmlformats.org/officeDocument/2006/relationships/tags" Target="../tags/tag195.xml"/><Relationship Id="rId28" Type="http://schemas.openxmlformats.org/officeDocument/2006/relationships/tags" Target="../tags/tag200.xml"/><Relationship Id="rId10" Type="http://schemas.openxmlformats.org/officeDocument/2006/relationships/tags" Target="../tags/tag182.xml"/><Relationship Id="rId19" Type="http://schemas.openxmlformats.org/officeDocument/2006/relationships/tags" Target="../tags/tag191.xml"/><Relationship Id="rId31" Type="http://schemas.openxmlformats.org/officeDocument/2006/relationships/tags" Target="../tags/tag203.xml"/><Relationship Id="rId4" Type="http://schemas.openxmlformats.org/officeDocument/2006/relationships/tags" Target="../tags/tag176.xml"/><Relationship Id="rId9" Type="http://schemas.openxmlformats.org/officeDocument/2006/relationships/tags" Target="../tags/tag181.xml"/><Relationship Id="rId14" Type="http://schemas.openxmlformats.org/officeDocument/2006/relationships/tags" Target="../tags/tag186.xml"/><Relationship Id="rId22" Type="http://schemas.openxmlformats.org/officeDocument/2006/relationships/tags" Target="../tags/tag194.xml"/><Relationship Id="rId27" Type="http://schemas.openxmlformats.org/officeDocument/2006/relationships/tags" Target="../tags/tag199.xml"/><Relationship Id="rId30" Type="http://schemas.openxmlformats.org/officeDocument/2006/relationships/tags" Target="../tags/tag202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180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tags" Target="../tags/tag219.xml"/><Relationship Id="rId18" Type="http://schemas.openxmlformats.org/officeDocument/2006/relationships/tags" Target="../tags/tag224.xml"/><Relationship Id="rId26" Type="http://schemas.openxmlformats.org/officeDocument/2006/relationships/tags" Target="../tags/tag232.xml"/><Relationship Id="rId39" Type="http://schemas.openxmlformats.org/officeDocument/2006/relationships/tags" Target="../tags/tag246.xml"/><Relationship Id="rId21" Type="http://schemas.openxmlformats.org/officeDocument/2006/relationships/tags" Target="../tags/tag227.xml"/><Relationship Id="rId34" Type="http://schemas.openxmlformats.org/officeDocument/2006/relationships/tags" Target="../tags/tag240.xml"/><Relationship Id="rId42" Type="http://schemas.openxmlformats.org/officeDocument/2006/relationships/tags" Target="../tags/tag249.xml"/><Relationship Id="rId7" Type="http://schemas.openxmlformats.org/officeDocument/2006/relationships/tags" Target="../tags/tag213.xml"/><Relationship Id="rId2" Type="http://schemas.openxmlformats.org/officeDocument/2006/relationships/tags" Target="../tags/tag208.xml"/><Relationship Id="rId16" Type="http://schemas.openxmlformats.org/officeDocument/2006/relationships/tags" Target="../tags/tag222.xml"/><Relationship Id="rId20" Type="http://schemas.openxmlformats.org/officeDocument/2006/relationships/tags" Target="../tags/tag226.xml"/><Relationship Id="rId29" Type="http://schemas.openxmlformats.org/officeDocument/2006/relationships/tags" Target="../tags/tag235.xml"/><Relationship Id="rId41" Type="http://schemas.openxmlformats.org/officeDocument/2006/relationships/tags" Target="../tags/tag248.xml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tags" Target="../tags/tag217.xml"/><Relationship Id="rId24" Type="http://schemas.openxmlformats.org/officeDocument/2006/relationships/tags" Target="../tags/tag230.xml"/><Relationship Id="rId32" Type="http://schemas.openxmlformats.org/officeDocument/2006/relationships/tags" Target="../tags/tag238.xml"/><Relationship Id="rId37" Type="http://schemas.openxmlformats.org/officeDocument/2006/relationships/tags" Target="../tags/tag243.xml"/><Relationship Id="rId40" Type="http://schemas.openxmlformats.org/officeDocument/2006/relationships/tags" Target="../tags/tag247.xml"/><Relationship Id="rId5" Type="http://schemas.openxmlformats.org/officeDocument/2006/relationships/tags" Target="../tags/tag211.xml"/><Relationship Id="rId15" Type="http://schemas.openxmlformats.org/officeDocument/2006/relationships/tags" Target="../tags/tag221.xml"/><Relationship Id="rId23" Type="http://schemas.openxmlformats.org/officeDocument/2006/relationships/tags" Target="../tags/tag229.xml"/><Relationship Id="rId28" Type="http://schemas.openxmlformats.org/officeDocument/2006/relationships/tags" Target="../tags/tag234.xml"/><Relationship Id="rId36" Type="http://schemas.openxmlformats.org/officeDocument/2006/relationships/tags" Target="../tags/tag242.xml"/><Relationship Id="rId10" Type="http://schemas.openxmlformats.org/officeDocument/2006/relationships/tags" Target="../tags/tag216.xml"/><Relationship Id="rId19" Type="http://schemas.openxmlformats.org/officeDocument/2006/relationships/tags" Target="../tags/tag225.xml"/><Relationship Id="rId31" Type="http://schemas.openxmlformats.org/officeDocument/2006/relationships/tags" Target="../tags/tag237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210.xml"/><Relationship Id="rId9" Type="http://schemas.openxmlformats.org/officeDocument/2006/relationships/tags" Target="../tags/tag215.xml"/><Relationship Id="rId14" Type="http://schemas.openxmlformats.org/officeDocument/2006/relationships/tags" Target="../tags/tag220.xml"/><Relationship Id="rId22" Type="http://schemas.openxmlformats.org/officeDocument/2006/relationships/tags" Target="../tags/tag228.xml"/><Relationship Id="rId27" Type="http://schemas.openxmlformats.org/officeDocument/2006/relationships/tags" Target="../tags/tag233.xml"/><Relationship Id="rId30" Type="http://schemas.openxmlformats.org/officeDocument/2006/relationships/tags" Target="../tags/tag236.xml"/><Relationship Id="rId35" Type="http://schemas.openxmlformats.org/officeDocument/2006/relationships/tags" Target="../tags/tag241.xml"/><Relationship Id="rId43" Type="http://schemas.openxmlformats.org/officeDocument/2006/relationships/tags" Target="../tags/tag250.xml"/><Relationship Id="rId8" Type="http://schemas.openxmlformats.org/officeDocument/2006/relationships/tags" Target="../tags/tag214.xml"/><Relationship Id="rId3" Type="http://schemas.openxmlformats.org/officeDocument/2006/relationships/tags" Target="../tags/tag209.xml"/><Relationship Id="rId12" Type="http://schemas.openxmlformats.org/officeDocument/2006/relationships/tags" Target="../tags/tag218.xml"/><Relationship Id="rId17" Type="http://schemas.openxmlformats.org/officeDocument/2006/relationships/tags" Target="../tags/tag223.xml"/><Relationship Id="rId25" Type="http://schemas.openxmlformats.org/officeDocument/2006/relationships/tags" Target="../tags/tag231.xml"/><Relationship Id="rId33" Type="http://schemas.openxmlformats.org/officeDocument/2006/relationships/tags" Target="../tags/tag239.xml"/><Relationship Id="rId38" Type="http://schemas.openxmlformats.org/officeDocument/2006/relationships/tags" Target="../tags/tag245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13" Type="http://schemas.openxmlformats.org/officeDocument/2006/relationships/tags" Target="../tags/tag263.xml"/><Relationship Id="rId18" Type="http://schemas.openxmlformats.org/officeDocument/2006/relationships/tags" Target="../tags/tag268.xml"/><Relationship Id="rId26" Type="http://schemas.openxmlformats.org/officeDocument/2006/relationships/tags" Target="../tags/tag276.xml"/><Relationship Id="rId3" Type="http://schemas.openxmlformats.org/officeDocument/2006/relationships/tags" Target="../tags/tag253.xml"/><Relationship Id="rId21" Type="http://schemas.openxmlformats.org/officeDocument/2006/relationships/tags" Target="../tags/tag271.xml"/><Relationship Id="rId7" Type="http://schemas.openxmlformats.org/officeDocument/2006/relationships/tags" Target="../tags/tag257.xml"/><Relationship Id="rId12" Type="http://schemas.openxmlformats.org/officeDocument/2006/relationships/tags" Target="../tags/tag262.xml"/><Relationship Id="rId17" Type="http://schemas.openxmlformats.org/officeDocument/2006/relationships/tags" Target="../tags/tag267.xml"/><Relationship Id="rId25" Type="http://schemas.openxmlformats.org/officeDocument/2006/relationships/tags" Target="../tags/tag275.xml"/><Relationship Id="rId2" Type="http://schemas.openxmlformats.org/officeDocument/2006/relationships/tags" Target="../tags/tag252.xml"/><Relationship Id="rId16" Type="http://schemas.openxmlformats.org/officeDocument/2006/relationships/tags" Target="../tags/tag266.xml"/><Relationship Id="rId20" Type="http://schemas.openxmlformats.org/officeDocument/2006/relationships/tags" Target="../tags/tag270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11" Type="http://schemas.openxmlformats.org/officeDocument/2006/relationships/tags" Target="../tags/tag261.xml"/><Relationship Id="rId24" Type="http://schemas.openxmlformats.org/officeDocument/2006/relationships/tags" Target="../tags/tag274.xml"/><Relationship Id="rId5" Type="http://schemas.openxmlformats.org/officeDocument/2006/relationships/tags" Target="../tags/tag255.xml"/><Relationship Id="rId15" Type="http://schemas.openxmlformats.org/officeDocument/2006/relationships/tags" Target="../tags/tag265.xml"/><Relationship Id="rId23" Type="http://schemas.openxmlformats.org/officeDocument/2006/relationships/tags" Target="../tags/tag273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260.xml"/><Relationship Id="rId19" Type="http://schemas.openxmlformats.org/officeDocument/2006/relationships/tags" Target="../tags/tag269.xml"/><Relationship Id="rId4" Type="http://schemas.openxmlformats.org/officeDocument/2006/relationships/tags" Target="../tags/tag254.xml"/><Relationship Id="rId9" Type="http://schemas.openxmlformats.org/officeDocument/2006/relationships/tags" Target="../tags/tag259.xml"/><Relationship Id="rId14" Type="http://schemas.openxmlformats.org/officeDocument/2006/relationships/tags" Target="../tags/tag264.xml"/><Relationship Id="rId22" Type="http://schemas.openxmlformats.org/officeDocument/2006/relationships/tags" Target="../tags/tag272.xml"/><Relationship Id="rId27" Type="http://schemas.openxmlformats.org/officeDocument/2006/relationships/tags" Target="../tags/tag27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image" Target="../media/image58.tiff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8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5.xml"/><Relationship Id="rId1" Type="http://schemas.openxmlformats.org/officeDocument/2006/relationships/tags" Target="../tags/tag28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tags" Target="../tags/tag300.xml"/><Relationship Id="rId18" Type="http://schemas.openxmlformats.org/officeDocument/2006/relationships/tags" Target="../tags/tag305.xml"/><Relationship Id="rId26" Type="http://schemas.openxmlformats.org/officeDocument/2006/relationships/tags" Target="../tags/tag314.xml"/><Relationship Id="rId3" Type="http://schemas.openxmlformats.org/officeDocument/2006/relationships/tags" Target="../tags/tag289.xml"/><Relationship Id="rId21" Type="http://schemas.openxmlformats.org/officeDocument/2006/relationships/tags" Target="../tags/tag308.xml"/><Relationship Id="rId34" Type="http://schemas.openxmlformats.org/officeDocument/2006/relationships/tags" Target="../tags/tag322.xml"/><Relationship Id="rId7" Type="http://schemas.openxmlformats.org/officeDocument/2006/relationships/tags" Target="../tags/tag294.xml"/><Relationship Id="rId12" Type="http://schemas.openxmlformats.org/officeDocument/2006/relationships/tags" Target="../tags/tag299.xml"/><Relationship Id="rId17" Type="http://schemas.openxmlformats.org/officeDocument/2006/relationships/tags" Target="../tags/tag304.xml"/><Relationship Id="rId25" Type="http://schemas.openxmlformats.org/officeDocument/2006/relationships/tags" Target="../tags/tag313.xml"/><Relationship Id="rId33" Type="http://schemas.openxmlformats.org/officeDocument/2006/relationships/tags" Target="../tags/tag321.xml"/><Relationship Id="rId2" Type="http://schemas.openxmlformats.org/officeDocument/2006/relationships/tags" Target="../tags/tag287.xml"/><Relationship Id="rId16" Type="http://schemas.openxmlformats.org/officeDocument/2006/relationships/tags" Target="../tags/tag303.xml"/><Relationship Id="rId20" Type="http://schemas.openxmlformats.org/officeDocument/2006/relationships/tags" Target="../tags/tag307.xml"/><Relationship Id="rId29" Type="http://schemas.openxmlformats.org/officeDocument/2006/relationships/tags" Target="../tags/tag317.xml"/><Relationship Id="rId1" Type="http://schemas.openxmlformats.org/officeDocument/2006/relationships/tags" Target="../tags/tag286.xml"/><Relationship Id="rId6" Type="http://schemas.openxmlformats.org/officeDocument/2006/relationships/tags" Target="../tags/tag293.xml"/><Relationship Id="rId11" Type="http://schemas.openxmlformats.org/officeDocument/2006/relationships/tags" Target="../tags/tag298.xml"/><Relationship Id="rId24" Type="http://schemas.openxmlformats.org/officeDocument/2006/relationships/tags" Target="../tags/tag312.xml"/><Relationship Id="rId32" Type="http://schemas.openxmlformats.org/officeDocument/2006/relationships/tags" Target="../tags/tag320.xml"/><Relationship Id="rId5" Type="http://schemas.openxmlformats.org/officeDocument/2006/relationships/tags" Target="../tags/tag292.xml"/><Relationship Id="rId15" Type="http://schemas.openxmlformats.org/officeDocument/2006/relationships/tags" Target="../tags/tag302.xml"/><Relationship Id="rId23" Type="http://schemas.openxmlformats.org/officeDocument/2006/relationships/tags" Target="../tags/tag311.xml"/><Relationship Id="rId28" Type="http://schemas.openxmlformats.org/officeDocument/2006/relationships/tags" Target="../tags/tag316.xml"/><Relationship Id="rId10" Type="http://schemas.openxmlformats.org/officeDocument/2006/relationships/tags" Target="../tags/tag297.xml"/><Relationship Id="rId19" Type="http://schemas.openxmlformats.org/officeDocument/2006/relationships/tags" Target="../tags/tag306.xml"/><Relationship Id="rId31" Type="http://schemas.openxmlformats.org/officeDocument/2006/relationships/tags" Target="../tags/tag319.xml"/><Relationship Id="rId4" Type="http://schemas.openxmlformats.org/officeDocument/2006/relationships/tags" Target="../tags/tag291.xml"/><Relationship Id="rId9" Type="http://schemas.openxmlformats.org/officeDocument/2006/relationships/tags" Target="../tags/tag296.xml"/><Relationship Id="rId14" Type="http://schemas.openxmlformats.org/officeDocument/2006/relationships/tags" Target="../tags/tag301.xml"/><Relationship Id="rId22" Type="http://schemas.openxmlformats.org/officeDocument/2006/relationships/tags" Target="../tags/tag309.xml"/><Relationship Id="rId27" Type="http://schemas.openxmlformats.org/officeDocument/2006/relationships/tags" Target="../tags/tag315.xml"/><Relationship Id="rId30" Type="http://schemas.openxmlformats.org/officeDocument/2006/relationships/tags" Target="../tags/tag318.xml"/><Relationship Id="rId35" Type="http://schemas.openxmlformats.org/officeDocument/2006/relationships/slideLayout" Target="../slideLayouts/slideLayout4.xml"/><Relationship Id="rId8" Type="http://schemas.openxmlformats.org/officeDocument/2006/relationships/tags" Target="../tags/tag29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24.xml"/><Relationship Id="rId1" Type="http://schemas.openxmlformats.org/officeDocument/2006/relationships/tags" Target="../tags/tag32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5425959-3908-E2D5-5829-DFEA87320FAD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2A8DA7F-A489-9E59-514A-4CF2E648EB9C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E374237-BA8C-64B5-72C1-A5AC3B4264B6}"/>
              </a:ext>
            </a:extLst>
          </p:cNvPr>
          <p:cNvSpPr txBox="1">
            <a:spLocks/>
          </p:cNvSpPr>
          <p:nvPr/>
        </p:nvSpPr>
        <p:spPr>
          <a:xfrm>
            <a:off x="4059811" y="1492341"/>
            <a:ext cx="4072378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Numbers Data and Memory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FEB155-BDC1-8C0E-21ED-34666C9DE0B6}"/>
              </a:ext>
            </a:extLst>
          </p:cNvPr>
          <p:cNvSpPr txBox="1">
            <a:spLocks/>
          </p:cNvSpPr>
          <p:nvPr/>
        </p:nvSpPr>
        <p:spPr>
          <a:xfrm>
            <a:off x="4217761" y="2185305"/>
            <a:ext cx="375647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4 – Oct 4, 2022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C9AEC63-C178-1192-1B83-C5F7B9708D0C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338CBFE-27FD-3F3A-68FC-36EFFEAEFC59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1.03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68A1251-4A8A-FEA5-1AFA-4E50B0163841}"/>
              </a:ext>
            </a:extLst>
          </p:cNvPr>
          <p:cNvSpPr txBox="1">
            <a:spLocks/>
          </p:cNvSpPr>
          <p:nvPr/>
        </p:nvSpPr>
        <p:spPr>
          <a:xfrm>
            <a:off x="10452873" y="6312861"/>
            <a:ext cx="1739127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anchor="ctr"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Cray XMP-1982</a:t>
            </a:r>
          </a:p>
        </p:txBody>
      </p:sp>
    </p:spTree>
    <p:extLst>
      <p:ext uri="{BB962C8B-B14F-4D97-AF65-F5344CB8AC3E}">
        <p14:creationId xmlns:p14="http://schemas.microsoft.com/office/powerpoint/2010/main" val="3220152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8A20CD3-D288-9348-A00E-0A31DB0E360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608932" y="1082985"/>
                <a:ext cx="8504557" cy="662612"/>
              </a:xfrm>
            </p:spPr>
            <p:txBody>
              <a:bodyPr/>
              <a:lstStyle/>
              <a:p>
                <a:r>
                  <a:rPr lang="en-US" sz="2800" dirty="0"/>
                  <a:t>3 binary bits is one Octal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8A20CD3-D288-9348-A00E-0A31DB0E36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608932" y="1082985"/>
                <a:ext cx="8504557" cy="662612"/>
              </a:xfrm>
              <a:blipFill>
                <a:blip r:embed="rId2"/>
                <a:stretch>
                  <a:fillRect l="-1343" t="-377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48" y="37882"/>
            <a:ext cx="11333585" cy="715294"/>
          </a:xfrm>
        </p:spPr>
        <p:txBody>
          <a:bodyPr/>
          <a:lstStyle/>
          <a:p>
            <a:r>
              <a:rPr lang="en-US" dirty="0"/>
              <a:t>Binary to Octal (group 3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0" y="1973893"/>
            <a:ext cx="118881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</a:t>
            </a:r>
            <a:r>
              <a:rPr lang="en-US" sz="6600" dirty="0"/>
              <a:t> </a:t>
            </a:r>
            <a:r>
              <a:rPr lang="en-US" sz="6600" dirty="0">
                <a:solidFill>
                  <a:schemeClr val="tx2"/>
                </a:solidFill>
              </a:rPr>
              <a:t>0  110   101   000   111   111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203521-8490-2E4C-8219-A8638BD1BB95}"/>
              </a:ext>
            </a:extLst>
          </p:cNvPr>
          <p:cNvGrpSpPr/>
          <p:nvPr/>
        </p:nvGrpSpPr>
        <p:grpSpPr>
          <a:xfrm>
            <a:off x="1218756" y="2799071"/>
            <a:ext cx="10514658" cy="564471"/>
            <a:chOff x="1029036" y="2560826"/>
            <a:chExt cx="10514658" cy="56447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215A844-D723-414F-8714-AAFC14165D88}"/>
                </a:ext>
              </a:extLst>
            </p:cNvPr>
            <p:cNvGrpSpPr/>
            <p:nvPr/>
          </p:nvGrpSpPr>
          <p:grpSpPr>
            <a:xfrm>
              <a:off x="2127522" y="2560826"/>
              <a:ext cx="9416172" cy="564471"/>
              <a:chOff x="1504067" y="2560826"/>
              <a:chExt cx="9416172" cy="564471"/>
            </a:xfrm>
          </p:grpSpPr>
          <p:sp>
            <p:nvSpPr>
              <p:cNvPr id="12" name="Left Brace 11">
                <a:extLst>
                  <a:ext uri="{FF2B5EF4-FFF2-40B4-BE49-F238E27FC236}">
                    <a16:creationId xmlns:a16="http://schemas.microsoft.com/office/drawing/2014/main" id="{9099E6A2-C546-5D4E-9C92-8F74E2E138D3}"/>
                  </a:ext>
                </a:extLst>
              </p:cNvPr>
              <p:cNvSpPr/>
              <p:nvPr/>
            </p:nvSpPr>
            <p:spPr>
              <a:xfrm rot="16200000">
                <a:off x="10054943" y="2187973"/>
                <a:ext cx="492443" cy="1238149"/>
              </a:xfrm>
              <a:prstGeom prst="leftBrac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Left Brace 19">
                <a:extLst>
                  <a:ext uri="{FF2B5EF4-FFF2-40B4-BE49-F238E27FC236}">
                    <a16:creationId xmlns:a16="http://schemas.microsoft.com/office/drawing/2014/main" id="{F2FFCB9E-B24F-9C45-8DBC-5F047E206A3F}"/>
                  </a:ext>
                </a:extLst>
              </p:cNvPr>
              <p:cNvSpPr/>
              <p:nvPr/>
            </p:nvSpPr>
            <p:spPr>
              <a:xfrm rot="16200000">
                <a:off x="8122026" y="2239963"/>
                <a:ext cx="492443" cy="1238149"/>
              </a:xfrm>
              <a:prstGeom prst="leftBrac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2" name="Left Brace 21">
                <a:extLst>
                  <a:ext uri="{FF2B5EF4-FFF2-40B4-BE49-F238E27FC236}">
                    <a16:creationId xmlns:a16="http://schemas.microsoft.com/office/drawing/2014/main" id="{B5CD516D-1BA9-2F4F-AB19-0D0DA0B7F503}"/>
                  </a:ext>
                </a:extLst>
              </p:cNvPr>
              <p:cNvSpPr/>
              <p:nvPr/>
            </p:nvSpPr>
            <p:spPr>
              <a:xfrm rot="16200000">
                <a:off x="6011489" y="2110271"/>
                <a:ext cx="492443" cy="1466746"/>
              </a:xfrm>
              <a:prstGeom prst="leftBrac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6B2F9ED7-6388-154F-9CC1-F6936CAF42D2}"/>
                  </a:ext>
                </a:extLst>
              </p:cNvPr>
              <p:cNvSpPr/>
              <p:nvPr/>
            </p:nvSpPr>
            <p:spPr>
              <a:xfrm rot="16200000">
                <a:off x="3964650" y="2191639"/>
                <a:ext cx="492443" cy="1374873"/>
              </a:xfrm>
              <a:prstGeom prst="leftBrac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B0CB28F1-87DE-4949-B940-D563B3E844F7}"/>
                  </a:ext>
                </a:extLst>
              </p:cNvPr>
              <p:cNvSpPr/>
              <p:nvPr/>
            </p:nvSpPr>
            <p:spPr>
              <a:xfrm rot="16200000">
                <a:off x="1951018" y="2161943"/>
                <a:ext cx="480972" cy="1374873"/>
              </a:xfrm>
              <a:prstGeom prst="leftBrac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5B5A1E5C-7277-8349-98FB-1C8E9A381499}"/>
                </a:ext>
              </a:extLst>
            </p:cNvPr>
            <p:cNvSpPr/>
            <p:nvPr/>
          </p:nvSpPr>
          <p:spPr>
            <a:xfrm rot="16200000">
              <a:off x="1116398" y="2523830"/>
              <a:ext cx="492443" cy="667168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3245D2-C024-C845-B033-E8222634B2D8}"/>
              </a:ext>
            </a:extLst>
          </p:cNvPr>
          <p:cNvGrpSpPr/>
          <p:nvPr/>
        </p:nvGrpSpPr>
        <p:grpSpPr>
          <a:xfrm>
            <a:off x="1279917" y="3192455"/>
            <a:ext cx="10208805" cy="1077543"/>
            <a:chOff x="869782" y="3429000"/>
            <a:chExt cx="10208805" cy="107754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2336699" y="3444872"/>
              <a:ext cx="6126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48128" y="3444872"/>
              <a:ext cx="6126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8332971" y="3490880"/>
              <a:ext cx="8258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</a:rPr>
                <a:t> 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10039520" y="3490880"/>
              <a:ext cx="10390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</a:rPr>
                <a:t>  7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DAAF3B-7B6E-DC4C-A05C-0882ABF7469B}"/>
                </a:ext>
              </a:extLst>
            </p:cNvPr>
            <p:cNvSpPr txBox="1"/>
            <p:nvPr/>
          </p:nvSpPr>
          <p:spPr>
            <a:xfrm>
              <a:off x="6488884" y="3444872"/>
              <a:ext cx="6126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</a:rPr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2D280C-BCCD-244E-998D-DA825AC82B2B}"/>
                </a:ext>
              </a:extLst>
            </p:cNvPr>
            <p:cNvSpPr txBox="1"/>
            <p:nvPr/>
          </p:nvSpPr>
          <p:spPr>
            <a:xfrm>
              <a:off x="869782" y="3429000"/>
              <a:ext cx="6126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</a:rPr>
                <a:t>0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3D35ECB-DD2B-3D42-85BD-4D502F94FD34}"/>
              </a:ext>
            </a:extLst>
          </p:cNvPr>
          <p:cNvGrpSpPr/>
          <p:nvPr/>
        </p:nvGrpSpPr>
        <p:grpSpPr>
          <a:xfrm>
            <a:off x="1040934" y="4522425"/>
            <a:ext cx="6838789" cy="1538883"/>
            <a:chOff x="1040934" y="4522425"/>
            <a:chExt cx="6838789" cy="15388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5127046" y="4522425"/>
              <a:ext cx="2752677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</a:t>
              </a:r>
              <a:r>
                <a:rPr lang="en-US" sz="6000" dirty="0">
                  <a:solidFill>
                    <a:schemeClr val="tx2"/>
                  </a:solidFill>
                </a:rPr>
                <a:t>65077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B109C13-D0FA-1A47-A43E-CB6B6788D05A}"/>
                </a:ext>
              </a:extLst>
            </p:cNvPr>
            <p:cNvGrpSpPr/>
            <p:nvPr/>
          </p:nvGrpSpPr>
          <p:grpSpPr>
            <a:xfrm>
              <a:off x="1040934" y="5450542"/>
              <a:ext cx="4571679" cy="610766"/>
              <a:chOff x="339686" y="5976594"/>
              <a:chExt cx="4571679" cy="61076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70AA70-4353-624A-BD41-1AD5AEEC2149}"/>
                  </a:ext>
                </a:extLst>
              </p:cNvPr>
              <p:cNvSpPr txBox="1"/>
              <p:nvPr/>
            </p:nvSpPr>
            <p:spPr>
              <a:xfrm>
                <a:off x="339686" y="6064140"/>
                <a:ext cx="38202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octal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34" name="Bent-Up Arrow 33">
                <a:extLst>
                  <a:ext uri="{FF2B5EF4-FFF2-40B4-BE49-F238E27FC236}">
                    <a16:creationId xmlns:a16="http://schemas.microsoft.com/office/drawing/2014/main" id="{2C0FD536-4594-0149-BFB1-8B6831E7B04D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28673D2-3540-8741-B606-84A2804C8D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7390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47" y="87315"/>
            <a:ext cx="10842155" cy="461665"/>
          </a:xfrm>
        </p:spPr>
        <p:txBody>
          <a:bodyPr/>
          <a:lstStyle/>
          <a:p>
            <a:r>
              <a:rPr lang="en-US" dirty="0"/>
              <a:t>IEEE Single Precision Float to Decimal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872836" y="1573351"/>
            <a:ext cx="11002007" cy="50629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Break into binary fields and </a:t>
            </a:r>
            <a:r>
              <a:rPr lang="en-US" sz="2000" dirty="0">
                <a:solidFill>
                  <a:srgbClr val="7030A0"/>
                </a:solidFill>
              </a:rPr>
              <a:t>expand</a:t>
            </a:r>
            <a:r>
              <a:rPr lang="en-US" sz="2000" dirty="0"/>
              <a:t> as needed </a:t>
            </a:r>
            <a:endParaRPr lang="en-US" sz="1100" b="1" dirty="0"/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0xc0b00000 = </a:t>
            </a:r>
            <a:endParaRPr lang="en-US" sz="24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the exponent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0b10000001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129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2000" dirty="0">
                <a:cs typeface="Courier New" panose="02070309020205020404" pitchFamily="49" charset="0"/>
              </a:rPr>
              <a:t>bias of 127</a:t>
            </a:r>
            <a:r>
              <a:rPr lang="en-US" sz="1100" dirty="0">
                <a:cs typeface="Courier New" panose="02070309020205020404" pitchFamily="49" charset="0"/>
              </a:rPr>
              <a:t>10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exponent with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bias added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3: </a:t>
            </a:r>
            <a:r>
              <a:rPr lang="en-US" sz="2000" dirty="0">
                <a:cs typeface="Courier New" panose="02070309020205020404" pitchFamily="49" charset="0"/>
              </a:rPr>
              <a:t>Express the mantissa (restore the hidden </a:t>
            </a:r>
            <a:r>
              <a:rPr lang="en-US" sz="2000" dirty="0">
                <a:solidFill>
                  <a:srgbClr val="F37440"/>
                </a:solidFill>
                <a:cs typeface="Courier New" panose="02070309020205020404" pitchFamily="49" charset="0"/>
              </a:rPr>
              <a:t>bit</a:t>
            </a:r>
            <a:r>
              <a:rPr lang="en-US" sz="2000" dirty="0"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en-US" sz="1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b="1" dirty="0"/>
              <a:t>Step 4: </a:t>
            </a:r>
            <a:r>
              <a:rPr lang="en-US" sz="2000" dirty="0"/>
              <a:t>Apply the exponent</a:t>
            </a:r>
          </a:p>
          <a:p>
            <a:endParaRPr lang="en-US" sz="1100" dirty="0"/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.0110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01.10</a:t>
            </a:r>
            <a:endParaRPr lang="en-US" sz="28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5: </a:t>
            </a:r>
            <a:r>
              <a:rPr lang="en-US" sz="2000" dirty="0">
                <a:cs typeface="Courier New" panose="02070309020205020404" pitchFamily="49" charset="0"/>
              </a:rPr>
              <a:t>Convert to decimal</a:t>
            </a:r>
          </a:p>
          <a:p>
            <a:r>
              <a:rPr lang="en-US" sz="1050" dirty="0">
                <a:cs typeface="Courier New" panose="02070309020205020404" pitchFamily="49" charset="0"/>
              </a:rPr>
              <a:t>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01.10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5.5</a:t>
            </a:r>
            <a:endParaRPr lang="en-US" sz="2800" dirty="0"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6: </a:t>
            </a:r>
            <a:r>
              <a:rPr lang="en-US" sz="2000" dirty="0">
                <a:cs typeface="Courier New" panose="02070309020205020404" pitchFamily="49" charset="0"/>
              </a:rPr>
              <a:t>Apply the Sign</a:t>
            </a:r>
          </a:p>
          <a:p>
            <a:r>
              <a:rPr lang="en-US" sz="1200" dirty="0">
                <a:cs typeface="Courier New" panose="02070309020205020404" pitchFamily="49" charset="0"/>
              </a:rPr>
              <a:t> 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5.5</a:t>
            </a:r>
            <a:endParaRPr lang="en-US" sz="2000" dirty="0">
              <a:cs typeface="Courier New" panose="020703090202050204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539545"/>
              </p:ext>
            </p:extLst>
          </p:nvPr>
        </p:nvGraphicFramePr>
        <p:xfrm>
          <a:off x="4616433" y="2210713"/>
          <a:ext cx="7036463" cy="434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6384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901468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4638611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3759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100  0000  1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011 0000 0000 0000 0000 0000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837011C-2E61-4D44-BD83-49859E099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229271"/>
              </p:ext>
            </p:extLst>
          </p:nvPr>
        </p:nvGraphicFramePr>
        <p:xfrm>
          <a:off x="1567608" y="399736"/>
          <a:ext cx="8744835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4914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99155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991082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831192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024657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34703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665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Bias is 127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10</a:t>
                      </a:r>
                      <a:endParaRPr 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F2283935-F747-004A-9420-057B387A75D7}"/>
              </a:ext>
            </a:extLst>
          </p:cNvPr>
          <p:cNvGrpSpPr/>
          <p:nvPr/>
        </p:nvGrpSpPr>
        <p:grpSpPr>
          <a:xfrm>
            <a:off x="4664717" y="1802194"/>
            <a:ext cx="6713367" cy="601922"/>
            <a:chOff x="942517" y="5271981"/>
            <a:chExt cx="6713367" cy="6019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2D5AFE-EB55-E040-B8D4-BC0D10052CD3}"/>
                </a:ext>
              </a:extLst>
            </p:cNvPr>
            <p:cNvSpPr txBox="1"/>
            <p:nvPr/>
          </p:nvSpPr>
          <p:spPr>
            <a:xfrm>
              <a:off x="1207668" y="5273334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0xc</a:t>
              </a:r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0951025D-557F-4341-B19E-668EEDB94641}"/>
                </a:ext>
              </a:extLst>
            </p:cNvPr>
            <p:cNvSpPr/>
            <p:nvPr/>
          </p:nvSpPr>
          <p:spPr>
            <a:xfrm rot="16200000">
              <a:off x="1361431" y="5193519"/>
              <a:ext cx="253428" cy="1091255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FA5151A1-A712-3243-B87B-E343D78AA00C}"/>
                </a:ext>
              </a:extLst>
            </p:cNvPr>
            <p:cNvSpPr/>
            <p:nvPr/>
          </p:nvSpPr>
          <p:spPr>
            <a:xfrm rot="16200000">
              <a:off x="3373980" y="5253320"/>
              <a:ext cx="253428" cy="987738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88F973-D230-8D47-90AE-A35733A346F6}"/>
                </a:ext>
              </a:extLst>
            </p:cNvPr>
            <p:cNvSpPr txBox="1"/>
            <p:nvPr/>
          </p:nvSpPr>
          <p:spPr>
            <a:xfrm>
              <a:off x="2172495" y="5352603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96CB0F-9DDA-F245-AD7B-4383E5C37984}"/>
                </a:ext>
              </a:extLst>
            </p:cNvPr>
            <p:cNvSpPr txBox="1"/>
            <p:nvPr/>
          </p:nvSpPr>
          <p:spPr>
            <a:xfrm>
              <a:off x="3180744" y="5271981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1B25DF-0877-E648-88A0-A8978808523F}"/>
                </a:ext>
              </a:extLst>
            </p:cNvPr>
            <p:cNvSpPr txBox="1"/>
            <p:nvPr/>
          </p:nvSpPr>
          <p:spPr>
            <a:xfrm>
              <a:off x="4043179" y="530942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CBFDD7-E133-B34F-BF25-8CE0E0CF1086}"/>
                </a:ext>
              </a:extLst>
            </p:cNvPr>
            <p:cNvSpPr txBox="1"/>
            <p:nvPr/>
          </p:nvSpPr>
          <p:spPr>
            <a:xfrm>
              <a:off x="4802065" y="5313357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FEF73F-5A5F-324C-98C9-F1189065D3AA}"/>
                </a:ext>
              </a:extLst>
            </p:cNvPr>
            <p:cNvSpPr txBox="1"/>
            <p:nvPr/>
          </p:nvSpPr>
          <p:spPr>
            <a:xfrm>
              <a:off x="5567595" y="531484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F1D201-791C-AE40-A9CD-CAD17875E95D}"/>
                </a:ext>
              </a:extLst>
            </p:cNvPr>
            <p:cNvSpPr txBox="1"/>
            <p:nvPr/>
          </p:nvSpPr>
          <p:spPr>
            <a:xfrm>
              <a:off x="6329803" y="530942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C9AFCC-4503-6246-8FDE-B71D2AD87DC9}"/>
                </a:ext>
              </a:extLst>
            </p:cNvPr>
            <p:cNvSpPr txBox="1"/>
            <p:nvPr/>
          </p:nvSpPr>
          <p:spPr>
            <a:xfrm>
              <a:off x="7057643" y="5316497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31466FF-D761-0846-B7BC-7ECD9C4E93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1380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20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2E1AB4-D41C-874E-B6FA-568EBD6ED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Reference: 8-Bit Overflow Examples</a:t>
            </a:r>
          </a:p>
        </p:txBody>
      </p:sp>
      <p:graphicFrame>
        <p:nvGraphicFramePr>
          <p:cNvPr id="2" name="Table 12">
            <a:extLst>
              <a:ext uri="{FF2B5EF4-FFF2-40B4-BE49-F238E27FC236}">
                <a16:creationId xmlns:a16="http://schemas.microsoft.com/office/drawing/2014/main" id="{E6141FF9-D3E3-B149-A008-356A46509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438039"/>
              </p:ext>
            </p:extLst>
          </p:nvPr>
        </p:nvGraphicFramePr>
        <p:xfrm>
          <a:off x="580923" y="1912992"/>
          <a:ext cx="2382345" cy="175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705">
                  <a:extLst>
                    <a:ext uri="{9D8B030D-6E8A-4147-A177-3AD203B41FA5}">
                      <a16:colId xmlns:a16="http://schemas.microsoft.com/office/drawing/2014/main" val="4112233641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278303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698967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391915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77C25ECF-9A2A-634D-911F-2D7E5919D5FD}"/>
              </a:ext>
            </a:extLst>
          </p:cNvPr>
          <p:cNvGrpSpPr/>
          <p:nvPr/>
        </p:nvGrpSpPr>
        <p:grpSpPr>
          <a:xfrm>
            <a:off x="182230" y="1026256"/>
            <a:ext cx="3770182" cy="5532199"/>
            <a:chOff x="244431" y="1026256"/>
            <a:chExt cx="3770182" cy="55321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6A0C27-0DF3-7D4D-AFA3-23F6F246ED55}"/>
                </a:ext>
              </a:extLst>
            </p:cNvPr>
            <p:cNvSpPr txBox="1"/>
            <p:nvPr/>
          </p:nvSpPr>
          <p:spPr>
            <a:xfrm>
              <a:off x="2943486" y="1969077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carries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D5C02D-5B55-0742-8278-693EF79E0671}"/>
                </a:ext>
              </a:extLst>
            </p:cNvPr>
            <p:cNvSpPr txBox="1"/>
            <p:nvPr/>
          </p:nvSpPr>
          <p:spPr>
            <a:xfrm>
              <a:off x="3019628" y="2395861"/>
              <a:ext cx="918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=234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E5941E-5DC3-0344-8124-8D41D1431695}"/>
                </a:ext>
              </a:extLst>
            </p:cNvPr>
            <p:cNvSpPr txBox="1"/>
            <p:nvPr/>
          </p:nvSpPr>
          <p:spPr>
            <a:xfrm>
              <a:off x="3019628" y="2825417"/>
              <a:ext cx="777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=54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BB0130-2036-B74D-80FE-161FDE7ABEC6}"/>
                </a:ext>
              </a:extLst>
            </p:cNvPr>
            <p:cNvSpPr txBox="1"/>
            <p:nvPr/>
          </p:nvSpPr>
          <p:spPr>
            <a:xfrm>
              <a:off x="3019627" y="3254973"/>
              <a:ext cx="777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=32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D1864F-DE5D-C948-9D47-B6EF20CC467B}"/>
                </a:ext>
              </a:extLst>
            </p:cNvPr>
            <p:cNvSpPr txBox="1"/>
            <p:nvPr/>
          </p:nvSpPr>
          <p:spPr>
            <a:xfrm>
              <a:off x="643124" y="1026256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Unsigned Integer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2DF795-90B6-4445-A350-536259345CE1}"/>
                </a:ext>
              </a:extLst>
            </p:cNvPr>
            <p:cNvSpPr/>
            <p:nvPr/>
          </p:nvSpPr>
          <p:spPr>
            <a:xfrm>
              <a:off x="244431" y="1026256"/>
              <a:ext cx="3770182" cy="5532199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D13101-342C-324A-A94E-22D11ECC446F}"/>
                </a:ext>
              </a:extLst>
            </p:cNvPr>
            <p:cNvSpPr txBox="1"/>
            <p:nvPr/>
          </p:nvSpPr>
          <p:spPr>
            <a:xfrm>
              <a:off x="414652" y="4045385"/>
              <a:ext cx="34922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Because carry-out bit is 1 (and dropped), overflow is detected</a:t>
              </a:r>
            </a:p>
          </p:txBody>
        </p:sp>
      </p:grpSp>
      <p:graphicFrame>
        <p:nvGraphicFramePr>
          <p:cNvPr id="20" name="Table 12">
            <a:extLst>
              <a:ext uri="{FF2B5EF4-FFF2-40B4-BE49-F238E27FC236}">
                <a16:creationId xmlns:a16="http://schemas.microsoft.com/office/drawing/2014/main" id="{27E219C8-1724-A447-A9F6-358F1C27C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243545"/>
              </p:ext>
            </p:extLst>
          </p:nvPr>
        </p:nvGraphicFramePr>
        <p:xfrm>
          <a:off x="4660818" y="1912992"/>
          <a:ext cx="2382345" cy="175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705">
                  <a:extLst>
                    <a:ext uri="{9D8B030D-6E8A-4147-A177-3AD203B41FA5}">
                      <a16:colId xmlns:a16="http://schemas.microsoft.com/office/drawing/2014/main" val="4112233641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278303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698967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391915"/>
                  </a:ext>
                </a:extLst>
              </a:tr>
            </a:tbl>
          </a:graphicData>
        </a:graphic>
      </p:graphicFrame>
      <p:grpSp>
        <p:nvGrpSpPr>
          <p:cNvPr id="37" name="Group 36">
            <a:extLst>
              <a:ext uri="{FF2B5EF4-FFF2-40B4-BE49-F238E27FC236}">
                <a16:creationId xmlns:a16="http://schemas.microsoft.com/office/drawing/2014/main" id="{457460F6-616F-8A4D-8A0C-2B06DEF37003}"/>
              </a:ext>
            </a:extLst>
          </p:cNvPr>
          <p:cNvGrpSpPr/>
          <p:nvPr/>
        </p:nvGrpSpPr>
        <p:grpSpPr>
          <a:xfrm>
            <a:off x="4262125" y="1026256"/>
            <a:ext cx="3770182" cy="5532199"/>
            <a:chOff x="4324326" y="1026256"/>
            <a:chExt cx="3770182" cy="553219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254F10-6F89-5D43-A340-96FCFE947285}"/>
                </a:ext>
              </a:extLst>
            </p:cNvPr>
            <p:cNvSpPr txBox="1"/>
            <p:nvPr/>
          </p:nvSpPr>
          <p:spPr>
            <a:xfrm>
              <a:off x="7023381" y="1956464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carries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EA116D-EE56-2A40-B6E1-BF30B734500C}"/>
                </a:ext>
              </a:extLst>
            </p:cNvPr>
            <p:cNvSpPr txBox="1"/>
            <p:nvPr/>
          </p:nvSpPr>
          <p:spPr>
            <a:xfrm>
              <a:off x="7099523" y="2383248"/>
              <a:ext cx="918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=106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88D80C-C87D-6E45-A4DA-34D5FDF37A2D}"/>
                </a:ext>
              </a:extLst>
            </p:cNvPr>
            <p:cNvSpPr txBox="1"/>
            <p:nvPr/>
          </p:nvSpPr>
          <p:spPr>
            <a:xfrm>
              <a:off x="7099523" y="2812804"/>
              <a:ext cx="777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=54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1954B5-C9AA-DC47-A9DE-5FE4B3746178}"/>
                </a:ext>
              </a:extLst>
            </p:cNvPr>
            <p:cNvSpPr txBox="1"/>
            <p:nvPr/>
          </p:nvSpPr>
          <p:spPr>
            <a:xfrm>
              <a:off x="7099522" y="3242360"/>
              <a:ext cx="918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=-96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022FC7-BE2F-5C40-84DE-6C6527A0E19F}"/>
                </a:ext>
              </a:extLst>
            </p:cNvPr>
            <p:cNvSpPr txBox="1"/>
            <p:nvPr/>
          </p:nvSpPr>
          <p:spPr>
            <a:xfrm>
              <a:off x="4723019" y="1026256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Two’s Complement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9E5D310-AEA8-4C48-973D-BD65A12D4601}"/>
                </a:ext>
              </a:extLst>
            </p:cNvPr>
            <p:cNvSpPr/>
            <p:nvPr/>
          </p:nvSpPr>
          <p:spPr>
            <a:xfrm>
              <a:off x="4324326" y="1026256"/>
              <a:ext cx="3770182" cy="5532199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7579E9-D812-334C-9BD7-20E5CDE81DA2}"/>
                </a:ext>
              </a:extLst>
            </p:cNvPr>
            <p:cNvSpPr txBox="1"/>
            <p:nvPr/>
          </p:nvSpPr>
          <p:spPr>
            <a:xfrm>
              <a:off x="4362858" y="3860720"/>
              <a:ext cx="373165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Both operands are positive, but resulting sign is negative </a:t>
              </a:r>
            </a:p>
            <a:p>
              <a:r>
                <a:rPr lang="en-US" sz="2400" dirty="0"/>
                <a:t>see that </a:t>
              </a:r>
              <a:r>
                <a:rPr lang="en-US" sz="2400" dirty="0" err="1"/>
                <a:t>cout</a:t>
              </a:r>
              <a:r>
                <a:rPr lang="en-US" sz="2400" dirty="0"/>
                <a:t> != </a:t>
              </a:r>
              <a:r>
                <a:rPr lang="en-US" sz="2400" dirty="0" err="1"/>
                <a:t>cin</a:t>
              </a:r>
              <a:r>
                <a:rPr lang="en-US" sz="2400" dirty="0"/>
                <a:t> at the MSB</a:t>
              </a:r>
            </a:p>
            <a:p>
              <a:r>
                <a:rPr lang="en-US" sz="2400" dirty="0"/>
                <a:t>overflow is detected</a:t>
              </a:r>
            </a:p>
          </p:txBody>
        </p:sp>
      </p:grpSp>
      <p:graphicFrame>
        <p:nvGraphicFramePr>
          <p:cNvPr id="28" name="Table 12">
            <a:extLst>
              <a:ext uri="{FF2B5EF4-FFF2-40B4-BE49-F238E27FC236}">
                <a16:creationId xmlns:a16="http://schemas.microsoft.com/office/drawing/2014/main" id="{169FEACB-8287-F24B-B38E-57091CE7C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196481"/>
              </p:ext>
            </p:extLst>
          </p:nvPr>
        </p:nvGraphicFramePr>
        <p:xfrm>
          <a:off x="8678216" y="1905746"/>
          <a:ext cx="2382345" cy="175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705">
                  <a:extLst>
                    <a:ext uri="{9D8B030D-6E8A-4147-A177-3AD203B41FA5}">
                      <a16:colId xmlns:a16="http://schemas.microsoft.com/office/drawing/2014/main" val="4112233641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278303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698967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391915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A8EEF4B-FEC8-C544-B7B6-F5ABE51C4A72}"/>
              </a:ext>
            </a:extLst>
          </p:cNvPr>
          <p:cNvGrpSpPr/>
          <p:nvPr/>
        </p:nvGrpSpPr>
        <p:grpSpPr>
          <a:xfrm>
            <a:off x="8279523" y="1019010"/>
            <a:ext cx="3770182" cy="5539445"/>
            <a:chOff x="8341724" y="1019010"/>
            <a:chExt cx="3770182" cy="553944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D78777-F088-3548-8AD9-6DDA231CBBFF}"/>
                </a:ext>
              </a:extLst>
            </p:cNvPr>
            <p:cNvSpPr txBox="1"/>
            <p:nvPr/>
          </p:nvSpPr>
          <p:spPr>
            <a:xfrm>
              <a:off x="11040779" y="1961831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carries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B2F875-A7DE-6F4A-B2EE-C531FE4FFD22}"/>
                </a:ext>
              </a:extLst>
            </p:cNvPr>
            <p:cNvSpPr txBox="1"/>
            <p:nvPr/>
          </p:nvSpPr>
          <p:spPr>
            <a:xfrm>
              <a:off x="11116921" y="2388615"/>
              <a:ext cx="918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=-22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F492CF-0DDD-1645-A588-2508FD1BA2BE}"/>
                </a:ext>
              </a:extLst>
            </p:cNvPr>
            <p:cNvSpPr txBox="1"/>
            <p:nvPr/>
          </p:nvSpPr>
          <p:spPr>
            <a:xfrm>
              <a:off x="11116921" y="2818171"/>
              <a:ext cx="777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=54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CA30E5-DAA3-394E-9D4C-A904D58EB288}"/>
                </a:ext>
              </a:extLst>
            </p:cNvPr>
            <p:cNvSpPr txBox="1"/>
            <p:nvPr/>
          </p:nvSpPr>
          <p:spPr>
            <a:xfrm>
              <a:off x="11116920" y="3247727"/>
              <a:ext cx="777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=32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F081B3-CE2C-E545-93E1-5FA85C8BF0BF}"/>
                </a:ext>
              </a:extLst>
            </p:cNvPr>
            <p:cNvSpPr txBox="1"/>
            <p:nvPr/>
          </p:nvSpPr>
          <p:spPr>
            <a:xfrm>
              <a:off x="8740417" y="1019010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Two’s Complement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9D16C9D-11F6-7142-AB88-C60EF8B90641}"/>
                </a:ext>
              </a:extLst>
            </p:cNvPr>
            <p:cNvSpPr/>
            <p:nvPr/>
          </p:nvSpPr>
          <p:spPr>
            <a:xfrm>
              <a:off x="8341724" y="1019010"/>
              <a:ext cx="3770182" cy="5539445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7CE633-90BA-5E48-A4E7-CE3704ADFD1F}"/>
                </a:ext>
              </a:extLst>
            </p:cNvPr>
            <p:cNvSpPr txBox="1"/>
            <p:nvPr/>
          </p:nvSpPr>
          <p:spPr>
            <a:xfrm>
              <a:off x="8480696" y="3803765"/>
              <a:ext cx="349223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Unlike unsigned arithmetic, no overflow even though the carry-out bit is 1. </a:t>
              </a:r>
            </a:p>
            <a:p>
              <a:r>
                <a:rPr lang="en-US" sz="2400" dirty="0"/>
                <a:t>As the operand's signs differ, overflow is not possible (</a:t>
              </a:r>
              <a:r>
                <a:rPr lang="en-US" sz="2400" dirty="0" err="1"/>
                <a:t>cout</a:t>
              </a:r>
              <a:r>
                <a:rPr lang="en-US" sz="2400" dirty="0"/>
                <a:t> == </a:t>
              </a:r>
              <a:r>
                <a:rPr lang="en-US" sz="2400" dirty="0" err="1"/>
                <a:t>cin</a:t>
              </a:r>
              <a:r>
                <a:rPr lang="en-US" sz="2400" dirty="0"/>
                <a:t>)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6AFB490-D3CB-AC4C-863A-883DB083F2B1}"/>
              </a:ext>
            </a:extLst>
          </p:cNvPr>
          <p:cNvSpPr txBox="1"/>
          <p:nvPr/>
        </p:nvSpPr>
        <p:spPr>
          <a:xfrm rot="5400000">
            <a:off x="372122" y="1529821"/>
            <a:ext cx="691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7E8901-96B7-9441-9A3E-A7DE59558247}"/>
              </a:ext>
            </a:extLst>
          </p:cNvPr>
          <p:cNvSpPr txBox="1"/>
          <p:nvPr/>
        </p:nvSpPr>
        <p:spPr>
          <a:xfrm rot="5400000">
            <a:off x="4452018" y="1510092"/>
            <a:ext cx="691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7E8427-1A6D-2E42-90F3-F9C450F50EEE}"/>
              </a:ext>
            </a:extLst>
          </p:cNvPr>
          <p:cNvSpPr txBox="1"/>
          <p:nvPr/>
        </p:nvSpPr>
        <p:spPr>
          <a:xfrm rot="5400000">
            <a:off x="8481903" y="1504545"/>
            <a:ext cx="691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919B1B-E99A-6246-940D-65B3CD79EC12}"/>
              </a:ext>
            </a:extLst>
          </p:cNvPr>
          <p:cNvSpPr txBox="1"/>
          <p:nvPr/>
        </p:nvSpPr>
        <p:spPr>
          <a:xfrm rot="5400000">
            <a:off x="4737637" y="1627925"/>
            <a:ext cx="691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F5B8AF-0EC8-2F47-A74D-A7B4438B9E31}"/>
              </a:ext>
            </a:extLst>
          </p:cNvPr>
          <p:cNvSpPr txBox="1"/>
          <p:nvPr/>
        </p:nvSpPr>
        <p:spPr>
          <a:xfrm rot="5400000">
            <a:off x="8785572" y="1589974"/>
            <a:ext cx="691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79C3B4-6767-FE43-856C-072B758FDF2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5930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54" y="147445"/>
            <a:ext cx="3296899" cy="461665"/>
          </a:xfrm>
        </p:spPr>
        <p:txBody>
          <a:bodyPr/>
          <a:lstStyle/>
          <a:p>
            <a:r>
              <a:rPr lang="en-US" dirty="0"/>
              <a:t>Decimal to Float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160948" y="1401071"/>
            <a:ext cx="11867727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convert from base 10 to binary (absolute value)</a:t>
            </a:r>
          </a:p>
          <a:p>
            <a:endParaRPr lang="en-US" sz="1100" b="1" dirty="0"/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6.625(decimal) =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0110.1010</a:t>
            </a:r>
          </a:p>
          <a:p>
            <a:endParaRPr lang="en-US" sz="11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out how many places to shift to get the number into the normalized </a:t>
            </a:r>
            <a:r>
              <a:rPr lang="en-US" sz="2000" dirty="0">
                <a:solidFill>
                  <a:srgbClr val="F3753F"/>
                </a:solidFill>
              </a:rPr>
              <a:t>1</a:t>
            </a:r>
            <a:r>
              <a:rPr lang="en-US" sz="2000" dirty="0"/>
              <a:t>.xxxx mantissa format</a:t>
            </a:r>
          </a:p>
          <a:p>
            <a:r>
              <a:rPr lang="en-US" sz="2000" b="1" dirty="0"/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0110.1010 </a:t>
            </a:r>
            <a:r>
              <a:rPr lang="en-US" sz="2000" dirty="0">
                <a:cs typeface="Courier New" panose="02070309020205020404" pitchFamily="49" charset="0"/>
              </a:rPr>
              <a:t>normalizes to  -&gt;  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.1010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cs typeface="Courier New" panose="02070309020205020404" pitchFamily="49" charset="0"/>
              </a:rPr>
              <a:t>exponent: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a bias of 3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0b101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the exponent (after adding the bias)</a:t>
            </a:r>
          </a:p>
          <a:p>
            <a:endParaRPr lang="en-US" sz="1000" b="1" dirty="0"/>
          </a:p>
          <a:p>
            <a:r>
              <a:rPr lang="en-US" sz="2000" b="1" dirty="0"/>
              <a:t>Step 3: </a:t>
            </a:r>
            <a:r>
              <a:rPr lang="en-US" sz="2000" dirty="0"/>
              <a:t>Use as many digits to the right of the decimal point that will fit in the fractional 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  <a:r>
              <a:rPr lang="en-US" sz="2000" dirty="0" err="1">
                <a:solidFill>
                  <a:srgbClr val="0070C0"/>
                </a:solidFill>
              </a:rPr>
              <a:t>xxxx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part</a:t>
            </a:r>
          </a:p>
          <a:p>
            <a:endParaRPr lang="en-US" sz="1000" b="1" dirty="0"/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1010</a:t>
            </a:r>
            <a:r>
              <a:rPr lang="en-US" sz="2400" b="1" u="sng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cs typeface="Courier New" panose="02070309020205020404" pitchFamily="49" charset="0"/>
              </a:rPr>
              <a:t>(we will truncate drop the trailing </a:t>
            </a:r>
            <a:r>
              <a:rPr lang="en-US" u="sng" dirty="0">
                <a:solidFill>
                  <a:srgbClr val="7030A0"/>
                </a:solidFill>
                <a:cs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7030A0"/>
                </a:solidFill>
                <a:cs typeface="Courier New" panose="02070309020205020404" pitchFamily="49" charset="0"/>
              </a:rPr>
              <a:t>, Real FP use complex rounding approaches)</a:t>
            </a:r>
            <a:endParaRPr lang="en-US" baseline="30000" dirty="0">
              <a:solidFill>
                <a:srgbClr val="7030A0"/>
              </a:solidFill>
              <a:cs typeface="Courier New" panose="02070309020205020404" pitchFamily="49" charset="0"/>
            </a:endParaRPr>
          </a:p>
          <a:p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4: </a:t>
            </a:r>
            <a:r>
              <a:rPr lang="en-US" sz="2000" dirty="0">
                <a:cs typeface="Courier New" panose="02070309020205020404" pitchFamily="49" charset="0"/>
              </a:rPr>
              <a:t>Sign bit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positive</a:t>
            </a:r>
            <a:r>
              <a:rPr lang="en-US" sz="2000" dirty="0">
                <a:cs typeface="Courier New" panose="02070309020205020404" pitchFamily="49" charset="0"/>
              </a:rPr>
              <a:t> sign bit is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0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negative</a:t>
            </a:r>
            <a:r>
              <a:rPr lang="en-US" sz="2000" dirty="0">
                <a:cs typeface="Courier New" panose="02070309020205020404" pitchFamily="49" charset="0"/>
              </a:rPr>
              <a:t> sign bit is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0FD9CB-64C6-784F-8416-3114900B3BA9}"/>
              </a:ext>
            </a:extLst>
          </p:cNvPr>
          <p:cNvGraphicFramePr>
            <a:graphicFrameLocks noGrp="1"/>
          </p:cNvGraphicFramePr>
          <p:nvPr/>
        </p:nvGraphicFramePr>
        <p:xfrm>
          <a:off x="3403050" y="53635"/>
          <a:ext cx="8505921" cy="1253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280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450821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578916">
                  <a:extLst>
                    <a:ext uri="{9D8B030D-6E8A-4147-A177-3AD203B41FA5}">
                      <a16:colId xmlns:a16="http://schemas.microsoft.com/office/drawing/2014/main" val="4232705044"/>
                    </a:ext>
                  </a:extLst>
                </a:gridCol>
                <a:gridCol w="38611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371043">
                  <a:extLst>
                    <a:ext uri="{9D8B030D-6E8A-4147-A177-3AD203B41FA5}">
                      <a16:colId xmlns:a16="http://schemas.microsoft.com/office/drawing/2014/main" val="2309677762"/>
                    </a:ext>
                  </a:extLst>
                </a:gridCol>
                <a:gridCol w="74208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742086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70726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4916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exponent (3 bits)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4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(4 bits)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BDCA4D-E674-D14E-9FCF-18E14BEBDA87}"/>
              </a:ext>
            </a:extLst>
          </p:cNvPr>
          <p:cNvSpPr txBox="1"/>
          <p:nvPr/>
        </p:nvSpPr>
        <p:spPr>
          <a:xfrm>
            <a:off x="4853923" y="69588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Bias of 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856915"/>
              </p:ext>
            </p:extLst>
          </p:nvPr>
        </p:nvGraphicFramePr>
        <p:xfrm>
          <a:off x="4914948" y="4665155"/>
          <a:ext cx="3878185" cy="1754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05194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2188218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007670"/>
                  </a:ext>
                </a:extLst>
              </a:tr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0b101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0b1010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  <a:tr h="58477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0x5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0xa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848244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77B6774-2363-9047-9965-6C132C398A90}"/>
              </a:ext>
            </a:extLst>
          </p:cNvPr>
          <p:cNvSpPr txBox="1"/>
          <p:nvPr/>
        </p:nvSpPr>
        <p:spPr>
          <a:xfrm>
            <a:off x="8909623" y="5839319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0x5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7A614-71C1-A44E-A961-3ABDFCB6402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594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84" y="73275"/>
            <a:ext cx="11293092" cy="715294"/>
          </a:xfrm>
        </p:spPr>
        <p:txBody>
          <a:bodyPr/>
          <a:lstStyle/>
          <a:p>
            <a:r>
              <a:rPr lang="en-US" dirty="0"/>
              <a:t>Octal to Binary (group 3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51807" y="2618018"/>
            <a:ext cx="11940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tx2"/>
                </a:solidFill>
              </a:rPr>
              <a:t>1 111  101  001  010  011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1938666" y="1258616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116033" y="1209415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8627690" y="1174205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10690762" y="116505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BF5E4F-39E2-C249-8104-6E5126CD2B9D}"/>
              </a:ext>
            </a:extLst>
          </p:cNvPr>
          <p:cNvSpPr txBox="1"/>
          <p:nvPr/>
        </p:nvSpPr>
        <p:spPr>
          <a:xfrm>
            <a:off x="6278605" y="1252507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36FB73-3118-BA46-8F4A-804191BA7A14}"/>
              </a:ext>
            </a:extLst>
          </p:cNvPr>
          <p:cNvSpPr txBox="1"/>
          <p:nvPr/>
        </p:nvSpPr>
        <p:spPr>
          <a:xfrm>
            <a:off x="67910" y="1252507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0</a:t>
            </a:r>
            <a:r>
              <a:rPr lang="en-US" sz="7200" dirty="0">
                <a:solidFill>
                  <a:schemeClr val="tx2"/>
                </a:solidFill>
              </a:rPr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4E143F-487E-A247-8AB4-73B23EB3A4E5}"/>
              </a:ext>
            </a:extLst>
          </p:cNvPr>
          <p:cNvGrpSpPr/>
          <p:nvPr/>
        </p:nvGrpSpPr>
        <p:grpSpPr>
          <a:xfrm>
            <a:off x="680556" y="2365380"/>
            <a:ext cx="11159081" cy="544811"/>
            <a:chOff x="461642" y="3235570"/>
            <a:chExt cx="11159081" cy="544811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8528990" y="2712274"/>
              <a:ext cx="457200" cy="16001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6207477" y="2685376"/>
              <a:ext cx="457200" cy="173281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4017333" y="2784149"/>
              <a:ext cx="457200" cy="1535263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10592062" y="2672487"/>
              <a:ext cx="457200" cy="16001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494C32AE-C95A-5A4F-AE4E-E1DD4EA7AD9C}"/>
                </a:ext>
              </a:extLst>
            </p:cNvPr>
            <p:cNvSpPr/>
            <p:nvPr/>
          </p:nvSpPr>
          <p:spPr>
            <a:xfrm rot="5400000">
              <a:off x="1826356" y="2768154"/>
              <a:ext cx="457200" cy="1535263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EEB00884-A831-974D-A23D-A41070E393CA}"/>
                </a:ext>
              </a:extLst>
            </p:cNvPr>
            <p:cNvSpPr/>
            <p:nvPr/>
          </p:nvSpPr>
          <p:spPr>
            <a:xfrm rot="5400000">
              <a:off x="501490" y="3195722"/>
              <a:ext cx="457200" cy="536895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E2CE5F7-7E0F-2340-9F4D-AD4FDA4B729D}"/>
              </a:ext>
            </a:extLst>
          </p:cNvPr>
          <p:cNvGrpSpPr/>
          <p:nvPr/>
        </p:nvGrpSpPr>
        <p:grpSpPr>
          <a:xfrm>
            <a:off x="2122054" y="4266503"/>
            <a:ext cx="7603043" cy="1697956"/>
            <a:chOff x="2122054" y="4266503"/>
            <a:chExt cx="7603043" cy="169795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B78576-672A-B844-96C1-A06A9CD98DB2}"/>
                </a:ext>
              </a:extLst>
            </p:cNvPr>
            <p:cNvSpPr txBox="1"/>
            <p:nvPr/>
          </p:nvSpPr>
          <p:spPr>
            <a:xfrm>
              <a:off x="2122054" y="4266503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4EDFCE9-AD93-4449-8E5B-115DA382014A}"/>
                </a:ext>
              </a:extLst>
            </p:cNvPr>
            <p:cNvGrpSpPr/>
            <p:nvPr/>
          </p:nvGrpSpPr>
          <p:grpSpPr>
            <a:xfrm>
              <a:off x="2520174" y="5325412"/>
              <a:ext cx="4949754" cy="639047"/>
              <a:chOff x="548843" y="5957740"/>
              <a:chExt cx="4949754" cy="63904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9295DE8-C1BD-BC47-A343-E7A834108C2E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31" name="Bent-Up Arrow 30">
                <a:extLst>
                  <a:ext uri="{FF2B5EF4-FFF2-40B4-BE49-F238E27FC236}">
                    <a16:creationId xmlns:a16="http://schemas.microsoft.com/office/drawing/2014/main" id="{9E69B567-B2AF-D745-B313-52BB015778F4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7A0FD41-4A66-D64C-933C-02844D04A69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DFDF044D-19FE-0543-9E94-7C539FA8AA4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572684" y="800508"/>
                <a:ext cx="8504557" cy="662612"/>
              </a:xfrm>
            </p:spPr>
            <p:txBody>
              <a:bodyPr/>
              <a:lstStyle/>
              <a:p>
                <a:r>
                  <a:rPr lang="en-US" sz="2800" dirty="0"/>
                  <a:t>One Octal digit is three binary digits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DFDF044D-19FE-0543-9E94-7C539FA8A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572684" y="800508"/>
                <a:ext cx="8504557" cy="662612"/>
              </a:xfrm>
              <a:blipFill>
                <a:blip r:embed="rId2"/>
                <a:stretch>
                  <a:fillRect l="-1343" t="-3704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5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A03CFC-2DA6-DFE1-3AE5-A7B5B5FD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the Powers of Two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2E5B6139-8F1B-E833-5AC0-3C54F5B099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5783" y="5072386"/>
            <a:ext cx="4290475" cy="14402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Multiple – left shift</a:t>
            </a:r>
          </a:p>
          <a:p>
            <a:pPr lvl="2"/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Divide – right shift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6B0A8CB7-5A63-1B3B-12FF-3F6DED55AB91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1575081219"/>
                  </p:ext>
                </p:extLst>
              </p:nvPr>
            </p:nvGraphicFramePr>
            <p:xfrm>
              <a:off x="708707" y="1512055"/>
              <a:ext cx="10774586" cy="33753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5487">
                      <a:extLst>
                        <a:ext uri="{9D8B030D-6E8A-4147-A177-3AD203B41FA5}">
                          <a16:colId xmlns:a16="http://schemas.microsoft.com/office/drawing/2014/main" val="1454263048"/>
                        </a:ext>
                      </a:extLst>
                    </a:gridCol>
                    <a:gridCol w="1382492">
                      <a:extLst>
                        <a:ext uri="{9D8B030D-6E8A-4147-A177-3AD203B41FA5}">
                          <a16:colId xmlns:a16="http://schemas.microsoft.com/office/drawing/2014/main" val="3062835611"/>
                        </a:ext>
                      </a:extLst>
                    </a:gridCol>
                    <a:gridCol w="1759211">
                      <a:extLst>
                        <a:ext uri="{9D8B030D-6E8A-4147-A177-3AD203B41FA5}">
                          <a16:colId xmlns:a16="http://schemas.microsoft.com/office/drawing/2014/main" val="3291267354"/>
                        </a:ext>
                      </a:extLst>
                    </a:gridCol>
                    <a:gridCol w="1729718">
                      <a:extLst>
                        <a:ext uri="{9D8B030D-6E8A-4147-A177-3AD203B41FA5}">
                          <a16:colId xmlns:a16="http://schemas.microsoft.com/office/drawing/2014/main" val="2359154598"/>
                        </a:ext>
                      </a:extLst>
                    </a:gridCol>
                    <a:gridCol w="1539226">
                      <a:extLst>
                        <a:ext uri="{9D8B030D-6E8A-4147-A177-3AD203B41FA5}">
                          <a16:colId xmlns:a16="http://schemas.microsoft.com/office/drawing/2014/main" val="2064447911"/>
                        </a:ext>
                      </a:extLst>
                    </a:gridCol>
                    <a:gridCol w="1539226">
                      <a:extLst>
                        <a:ext uri="{9D8B030D-6E8A-4147-A177-3AD203B41FA5}">
                          <a16:colId xmlns:a16="http://schemas.microsoft.com/office/drawing/2014/main" val="1407978844"/>
                        </a:ext>
                      </a:extLst>
                    </a:gridCol>
                    <a:gridCol w="1539226">
                      <a:extLst>
                        <a:ext uri="{9D8B030D-6E8A-4147-A177-3AD203B41FA5}">
                          <a16:colId xmlns:a16="http://schemas.microsoft.com/office/drawing/2014/main" val="1600356540"/>
                        </a:ext>
                      </a:extLst>
                    </a:gridCol>
                  </a:tblGrid>
                  <a:tr h="65532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Base 10</a:t>
                          </a: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Helvetica Light"/>
                                  </a:rPr>
                                  <m:t>∙32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Helvetica Light"/>
                                  </a:rPr>
                                  <m:t>∙16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Helvetica Light"/>
                                  </a:rPr>
                                  <m:t>∙8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Helvetica Light"/>
                                  </a:rPr>
                                  <m:t>∙4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Helvetica Light"/>
                                  </a:rPr>
                                  <m:t>∙2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kumimoji="0" lang="en-US" sz="2400" b="0" i="1" u="none" strike="noStrike" cap="none" spc="0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6"/>
                                        </a:solidFill>
                                        <a:effectLst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Helvetica Light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0611747"/>
                      </a:ext>
                    </a:extLst>
                  </a:tr>
                  <a:tr h="680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5</a:t>
                          </a: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extLst>
                      <a:ext uri="{0D108BD9-81ED-4DB2-BD59-A6C34878D82A}">
                        <a16:rowId xmlns:a16="http://schemas.microsoft.com/office/drawing/2014/main" val="3546254353"/>
                      </a:ext>
                    </a:extLst>
                  </a:tr>
                  <a:tr h="680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10</a:t>
                          </a: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extLst>
                      <a:ext uri="{0D108BD9-81ED-4DB2-BD59-A6C34878D82A}">
                        <a16:rowId xmlns:a16="http://schemas.microsoft.com/office/drawing/2014/main" val="2485648209"/>
                      </a:ext>
                    </a:extLst>
                  </a:tr>
                  <a:tr h="680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20</a:t>
                          </a: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extLst>
                      <a:ext uri="{0D108BD9-81ED-4DB2-BD59-A6C34878D82A}">
                        <a16:rowId xmlns:a16="http://schemas.microsoft.com/office/drawing/2014/main" val="1050475851"/>
                      </a:ext>
                    </a:extLst>
                  </a:tr>
                  <a:tr h="680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40</a:t>
                          </a: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extLst>
                      <a:ext uri="{0D108BD9-81ED-4DB2-BD59-A6C34878D82A}">
                        <a16:rowId xmlns:a16="http://schemas.microsoft.com/office/drawing/2014/main" val="413975345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6B0A8CB7-5A63-1B3B-12FF-3F6DED55AB91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1575081219"/>
                  </p:ext>
                </p:extLst>
              </p:nvPr>
            </p:nvGraphicFramePr>
            <p:xfrm>
              <a:off x="708707" y="1512055"/>
              <a:ext cx="10774586" cy="337535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85487">
                      <a:extLst>
                        <a:ext uri="{9D8B030D-6E8A-4147-A177-3AD203B41FA5}">
                          <a16:colId xmlns:a16="http://schemas.microsoft.com/office/drawing/2014/main" val="1454263048"/>
                        </a:ext>
                      </a:extLst>
                    </a:gridCol>
                    <a:gridCol w="1382492">
                      <a:extLst>
                        <a:ext uri="{9D8B030D-6E8A-4147-A177-3AD203B41FA5}">
                          <a16:colId xmlns:a16="http://schemas.microsoft.com/office/drawing/2014/main" val="3062835611"/>
                        </a:ext>
                      </a:extLst>
                    </a:gridCol>
                    <a:gridCol w="1759211">
                      <a:extLst>
                        <a:ext uri="{9D8B030D-6E8A-4147-A177-3AD203B41FA5}">
                          <a16:colId xmlns:a16="http://schemas.microsoft.com/office/drawing/2014/main" val="3291267354"/>
                        </a:ext>
                      </a:extLst>
                    </a:gridCol>
                    <a:gridCol w="1729718">
                      <a:extLst>
                        <a:ext uri="{9D8B030D-6E8A-4147-A177-3AD203B41FA5}">
                          <a16:colId xmlns:a16="http://schemas.microsoft.com/office/drawing/2014/main" val="2359154598"/>
                        </a:ext>
                      </a:extLst>
                    </a:gridCol>
                    <a:gridCol w="1539226">
                      <a:extLst>
                        <a:ext uri="{9D8B030D-6E8A-4147-A177-3AD203B41FA5}">
                          <a16:colId xmlns:a16="http://schemas.microsoft.com/office/drawing/2014/main" val="2064447911"/>
                        </a:ext>
                      </a:extLst>
                    </a:gridCol>
                    <a:gridCol w="1539226">
                      <a:extLst>
                        <a:ext uri="{9D8B030D-6E8A-4147-A177-3AD203B41FA5}">
                          <a16:colId xmlns:a16="http://schemas.microsoft.com/office/drawing/2014/main" val="1407978844"/>
                        </a:ext>
                      </a:extLst>
                    </a:gridCol>
                    <a:gridCol w="1539226">
                      <a:extLst>
                        <a:ext uri="{9D8B030D-6E8A-4147-A177-3AD203B41FA5}">
                          <a16:colId xmlns:a16="http://schemas.microsoft.com/office/drawing/2014/main" val="1600356540"/>
                        </a:ext>
                      </a:extLst>
                    </a:gridCol>
                  </a:tblGrid>
                  <a:tr h="65532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Base 10</a:t>
                          </a: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>
                        <a:blipFill>
                          <a:blip r:embed="rId4"/>
                          <a:stretch>
                            <a:fillRect l="-92661" t="-11538" r="-588073" b="-4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>
                        <a:blipFill>
                          <a:blip r:embed="rId4"/>
                          <a:stretch>
                            <a:fillRect l="-151079" t="-11538" r="-361151" b="-4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>
                        <a:blipFill>
                          <a:blip r:embed="rId4"/>
                          <a:stretch>
                            <a:fillRect l="-254745" t="-11538" r="-266423" b="-4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>
                        <a:blipFill>
                          <a:blip r:embed="rId4"/>
                          <a:stretch>
                            <a:fillRect l="-401653" t="-11538" r="-201653" b="-4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>
                        <a:blipFill>
                          <a:blip r:embed="rId4"/>
                          <a:stretch>
                            <a:fillRect l="-497541" t="-11538" r="-100000" b="-4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22860" marB="22860">
                        <a:blipFill>
                          <a:blip r:embed="rId4"/>
                          <a:stretch>
                            <a:fillRect l="-602479" t="-11538" r="-826" b="-413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0611747"/>
                      </a:ext>
                    </a:extLst>
                  </a:tr>
                  <a:tr h="680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5</a:t>
                          </a: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extLst>
                      <a:ext uri="{0D108BD9-81ED-4DB2-BD59-A6C34878D82A}">
                        <a16:rowId xmlns:a16="http://schemas.microsoft.com/office/drawing/2014/main" val="3546254353"/>
                      </a:ext>
                    </a:extLst>
                  </a:tr>
                  <a:tr h="680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10</a:t>
                          </a: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extLst>
                      <a:ext uri="{0D108BD9-81ED-4DB2-BD59-A6C34878D82A}">
                        <a16:rowId xmlns:a16="http://schemas.microsoft.com/office/drawing/2014/main" val="2485648209"/>
                      </a:ext>
                    </a:extLst>
                  </a:tr>
                  <a:tr h="680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20</a:t>
                          </a: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extLst>
                      <a:ext uri="{0D108BD9-81ED-4DB2-BD59-A6C34878D82A}">
                        <a16:rowId xmlns:a16="http://schemas.microsoft.com/office/drawing/2014/main" val="1050475851"/>
                      </a:ext>
                    </a:extLst>
                  </a:tr>
                  <a:tr h="680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40</a:t>
                          </a:r>
                        </a:p>
                      </a:txBody>
                      <a:tcPr marL="45720" marR="45720" marT="22860" marB="2286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accent6"/>
                              </a:solidFill>
                            </a:rPr>
                            <a:t>0</a:t>
                          </a:r>
                        </a:p>
                      </a:txBody>
                      <a:tcPr marL="45720" marR="45720" marT="22860" marB="22860"/>
                    </a:tc>
                    <a:extLst>
                      <a:ext uri="{0D108BD9-81ED-4DB2-BD59-A6C34878D82A}">
                        <a16:rowId xmlns:a16="http://schemas.microsoft.com/office/drawing/2014/main" val="41397534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B927E6-270F-7B0B-D506-0C94819BD942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018176" y="874708"/>
                <a:ext cx="9260035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B927E6-270F-7B0B-D506-0C94819BD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1018176" y="874708"/>
                <a:ext cx="9260035" cy="369332"/>
              </a:xfrm>
              <a:prstGeom prst="rect">
                <a:avLst/>
              </a:prstGeom>
              <a:blipFill>
                <a:blip r:embed="rId5"/>
                <a:stretch>
                  <a:fillRect t="-6667" b="-4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8AA2C59-B8C2-F854-7648-9DA1F600FEF4}"/>
              </a:ext>
            </a:extLst>
          </p:cNvPr>
          <p:cNvGrpSpPr/>
          <p:nvPr/>
        </p:nvGrpSpPr>
        <p:grpSpPr>
          <a:xfrm>
            <a:off x="2845555" y="2403209"/>
            <a:ext cx="7694113" cy="632564"/>
            <a:chOff x="2845555" y="2631809"/>
            <a:chExt cx="7694113" cy="632564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4720B1-7430-8712-3DD9-2A19DE3F1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7918" y="2694439"/>
              <a:ext cx="1288094" cy="5699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CF8D8AD-554D-DC53-603E-BB9117391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8176" y="2694439"/>
              <a:ext cx="1166949" cy="5699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256129A-2423-4939-F033-A4D85C17F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2886" y="2631809"/>
              <a:ext cx="1256782" cy="63256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2E60856-242D-87DA-CE03-6C2B38268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7012" y="2694439"/>
              <a:ext cx="1239090" cy="56993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85E2F6B-1E4C-387F-8418-873656D81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5555" y="2740368"/>
              <a:ext cx="1174316" cy="48455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A83E08-4908-8F49-8B39-E0853FDB657A}"/>
              </a:ext>
            </a:extLst>
          </p:cNvPr>
          <p:cNvGrpSpPr/>
          <p:nvPr/>
        </p:nvGrpSpPr>
        <p:grpSpPr>
          <a:xfrm>
            <a:off x="2845555" y="3743494"/>
            <a:ext cx="7714987" cy="781182"/>
            <a:chOff x="2845555" y="3972094"/>
            <a:chExt cx="7714987" cy="78118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355ECAA-DAF0-9220-E822-65709A17F9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5555" y="3972094"/>
              <a:ext cx="1277656" cy="68475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FAFC829-905F-E4F5-554D-0F4DDBCF9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1786" y="4068520"/>
              <a:ext cx="1277656" cy="68475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9E2A1C-9071-1F04-F438-53A4DFB55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8732" y="3972094"/>
              <a:ext cx="1277656" cy="68475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928F9E4-93C8-7093-8FD4-B218C1E66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9" y="4018023"/>
              <a:ext cx="1277656" cy="68475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191B9F5-A6DD-A6A0-77BF-828D47B12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2886" y="4005890"/>
              <a:ext cx="1277656" cy="68475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2FDF8C-73DB-0A5A-B4DC-C9CC77C005BA}"/>
              </a:ext>
            </a:extLst>
          </p:cNvPr>
          <p:cNvCxnSpPr>
            <a:cxnSpLocks/>
          </p:cNvCxnSpPr>
          <p:nvPr/>
        </p:nvCxnSpPr>
        <p:spPr>
          <a:xfrm>
            <a:off x="3169087" y="6135820"/>
            <a:ext cx="130792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473791-FC17-7291-62AE-E11A922560BF}"/>
              </a:ext>
            </a:extLst>
          </p:cNvPr>
          <p:cNvCxnSpPr>
            <a:cxnSpLocks/>
          </p:cNvCxnSpPr>
          <p:nvPr/>
        </p:nvCxnSpPr>
        <p:spPr>
          <a:xfrm flipH="1">
            <a:off x="3169087" y="5311619"/>
            <a:ext cx="130792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24B4131-9526-0DAE-BD6C-886D70C648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26">
            <a:extLst>
              <a:ext uri="{FF2B5EF4-FFF2-40B4-BE49-F238E27FC236}">
                <a16:creationId xmlns:a16="http://schemas.microsoft.com/office/drawing/2014/main" id="{7D642753-FEFC-8B71-321A-E02D8C734AC0}"/>
              </a:ext>
            </a:extLst>
          </p:cNvPr>
          <p:cNvSpPr txBox="1">
            <a:spLocks/>
          </p:cNvSpPr>
          <p:nvPr/>
        </p:nvSpPr>
        <p:spPr>
          <a:xfrm>
            <a:off x="4959299" y="5026457"/>
            <a:ext cx="6706918" cy="1679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/>
                </a:solidFill>
              </a:rPr>
              <a:t>Divide by 10 (whole numbers) – shift left by a digit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123/10 = 12</a:t>
            </a:r>
          </a:p>
          <a:p>
            <a:r>
              <a:rPr lang="en-US" dirty="0">
                <a:solidFill>
                  <a:schemeClr val="accent6"/>
                </a:solidFill>
              </a:rPr>
              <a:t>Multiply by 10 (whole numbers) – shift right by a digit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123 x 10 = 1230</a:t>
            </a:r>
          </a:p>
        </p:txBody>
      </p:sp>
    </p:spTree>
    <p:extLst>
      <p:ext uri="{BB962C8B-B14F-4D97-AF65-F5344CB8AC3E}">
        <p14:creationId xmlns:p14="http://schemas.microsoft.com/office/powerpoint/2010/main" val="249073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5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754B2B-A082-714F-82CE-0DBFF7216838}"/>
              </a:ext>
            </a:extLst>
          </p:cNvPr>
          <p:cNvSpPr/>
          <p:nvPr/>
        </p:nvSpPr>
        <p:spPr>
          <a:xfrm>
            <a:off x="3194167" y="4701857"/>
            <a:ext cx="6569095" cy="7824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D408CC-050F-9A41-A551-92A4F8AB2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800" y="133661"/>
            <a:ext cx="11537200" cy="505134"/>
          </a:xfrm>
        </p:spPr>
        <p:txBody>
          <a:bodyPr/>
          <a:lstStyle/>
          <a:p>
            <a:r>
              <a:rPr lang="en-US" dirty="0"/>
              <a:t>Multiply By Base: Shift Left 1 digits = Multiply by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3B2C71-1559-FE44-B9BA-E94FB55C3DC8}"/>
              </a:ext>
            </a:extLst>
          </p:cNvPr>
          <p:cNvGrpSpPr/>
          <p:nvPr/>
        </p:nvGrpSpPr>
        <p:grpSpPr>
          <a:xfrm>
            <a:off x="3302089" y="2664352"/>
            <a:ext cx="6569095" cy="782432"/>
            <a:chOff x="4116005" y="2034375"/>
            <a:chExt cx="6569095" cy="78243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E8D5D5-AF48-8D4E-B399-641C81B661C4}"/>
                </a:ext>
              </a:extLst>
            </p:cNvPr>
            <p:cNvSpPr/>
            <p:nvPr/>
          </p:nvSpPr>
          <p:spPr>
            <a:xfrm>
              <a:off x="4116005" y="2034375"/>
              <a:ext cx="6569095" cy="78243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C3A820-2BE2-5E48-94BE-F522201F6627}"/>
                </a:ext>
              </a:extLst>
            </p:cNvPr>
            <p:cNvSpPr txBox="1"/>
            <p:nvPr/>
          </p:nvSpPr>
          <p:spPr>
            <a:xfrm>
              <a:off x="4321469" y="2163275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4A6E7E-3162-9341-98C6-244F045C488E}"/>
                </a:ext>
              </a:extLst>
            </p:cNvPr>
            <p:cNvSpPr txBox="1"/>
            <p:nvPr/>
          </p:nvSpPr>
          <p:spPr>
            <a:xfrm>
              <a:off x="5116231" y="2182368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35590F8-3287-404F-9752-B02D5A463654}"/>
                </a:ext>
              </a:extLst>
            </p:cNvPr>
            <p:cNvSpPr txBox="1"/>
            <p:nvPr/>
          </p:nvSpPr>
          <p:spPr>
            <a:xfrm>
              <a:off x="5971662" y="2182368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D20D20-C989-7049-B4E3-EA3D54CFC849}"/>
                </a:ext>
              </a:extLst>
            </p:cNvPr>
            <p:cNvSpPr txBox="1"/>
            <p:nvPr/>
          </p:nvSpPr>
          <p:spPr>
            <a:xfrm>
              <a:off x="6827093" y="2182368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7204AF-EE00-2545-8C29-D9979A95B298}"/>
                </a:ext>
              </a:extLst>
            </p:cNvPr>
            <p:cNvSpPr txBox="1"/>
            <p:nvPr/>
          </p:nvSpPr>
          <p:spPr>
            <a:xfrm>
              <a:off x="7682524" y="2182368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74A549-B75E-5844-962D-95D4003E7E90}"/>
                </a:ext>
              </a:extLst>
            </p:cNvPr>
            <p:cNvSpPr txBox="1"/>
            <p:nvPr/>
          </p:nvSpPr>
          <p:spPr>
            <a:xfrm>
              <a:off x="8537955" y="2182368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6F9E8D-5FEF-5047-9E56-8856CED56E9F}"/>
                </a:ext>
              </a:extLst>
            </p:cNvPr>
            <p:cNvSpPr txBox="1"/>
            <p:nvPr/>
          </p:nvSpPr>
          <p:spPr>
            <a:xfrm>
              <a:off x="9271713" y="218329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5B924D3-3C47-7C48-AB6E-1651EAF3B1B4}"/>
                </a:ext>
              </a:extLst>
            </p:cNvPr>
            <p:cNvSpPr txBox="1"/>
            <p:nvPr/>
          </p:nvSpPr>
          <p:spPr>
            <a:xfrm>
              <a:off x="10010735" y="2163276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DD3DE6-7A4A-8449-8BF3-67B1795A2321}"/>
              </a:ext>
            </a:extLst>
          </p:cNvPr>
          <p:cNvGrpSpPr/>
          <p:nvPr/>
        </p:nvGrpSpPr>
        <p:grpSpPr>
          <a:xfrm>
            <a:off x="2641847" y="4844310"/>
            <a:ext cx="2874636" cy="480758"/>
            <a:chOff x="654800" y="4181560"/>
            <a:chExt cx="2874636" cy="48075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1942651-6330-564A-9F7C-E4038DA8A4D7}"/>
                </a:ext>
              </a:extLst>
            </p:cNvPr>
            <p:cNvSpPr txBox="1"/>
            <p:nvPr/>
          </p:nvSpPr>
          <p:spPr>
            <a:xfrm>
              <a:off x="654800" y="4181560"/>
              <a:ext cx="369012" cy="46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448D944-5027-3647-833F-BA8A419696E2}"/>
                </a:ext>
              </a:extLst>
            </p:cNvPr>
            <p:cNvSpPr txBox="1"/>
            <p:nvPr/>
          </p:nvSpPr>
          <p:spPr>
            <a:xfrm>
              <a:off x="1449562" y="4200653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374A16-9534-5C40-8085-E88C625A6600}"/>
                </a:ext>
              </a:extLst>
            </p:cNvPr>
            <p:cNvSpPr txBox="1"/>
            <p:nvPr/>
          </p:nvSpPr>
          <p:spPr>
            <a:xfrm>
              <a:off x="2304993" y="4200653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80E7386-F144-6F40-AD11-2DF55D0A9743}"/>
                </a:ext>
              </a:extLst>
            </p:cNvPr>
            <p:cNvSpPr txBox="1"/>
            <p:nvPr/>
          </p:nvSpPr>
          <p:spPr>
            <a:xfrm>
              <a:off x="3160424" y="4200653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0D6F81-1AD6-3D42-8640-7FEB1E944148}"/>
              </a:ext>
            </a:extLst>
          </p:cNvPr>
          <p:cNvGrpSpPr/>
          <p:nvPr/>
        </p:nvGrpSpPr>
        <p:grpSpPr>
          <a:xfrm>
            <a:off x="6014721" y="4883183"/>
            <a:ext cx="2882587" cy="476297"/>
            <a:chOff x="4275767" y="4232264"/>
            <a:chExt cx="2882587" cy="476297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4A1D55-30A8-164A-98E2-9CC8414DBE31}"/>
                </a:ext>
              </a:extLst>
            </p:cNvPr>
            <p:cNvSpPr txBox="1"/>
            <p:nvPr/>
          </p:nvSpPr>
          <p:spPr>
            <a:xfrm>
              <a:off x="4275767" y="4246896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8C80FD-58EC-F54B-9542-6EFB95D72E79}"/>
                </a:ext>
              </a:extLst>
            </p:cNvPr>
            <p:cNvSpPr txBox="1"/>
            <p:nvPr/>
          </p:nvSpPr>
          <p:spPr>
            <a:xfrm>
              <a:off x="5086542" y="4232264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DF4BAC-3BC9-594B-A16C-A5A9A7CACFDE}"/>
                </a:ext>
              </a:extLst>
            </p:cNvPr>
            <p:cNvSpPr txBox="1"/>
            <p:nvPr/>
          </p:nvSpPr>
          <p:spPr>
            <a:xfrm>
              <a:off x="5951196" y="4232265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928A79-F432-0C44-957D-6CE7FEFF3C44}"/>
                </a:ext>
              </a:extLst>
            </p:cNvPr>
            <p:cNvSpPr txBox="1"/>
            <p:nvPr/>
          </p:nvSpPr>
          <p:spPr>
            <a:xfrm>
              <a:off x="6789342" y="4240964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4E9FBD5-964F-4542-A0EF-C9AEEB191308}"/>
              </a:ext>
            </a:extLst>
          </p:cNvPr>
          <p:cNvSpPr txBox="1"/>
          <p:nvPr/>
        </p:nvSpPr>
        <p:spPr>
          <a:xfrm>
            <a:off x="9189047" y="4897815"/>
            <a:ext cx="36901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A28DA4-630F-C249-A872-D78BA37A9DDF}"/>
              </a:ext>
            </a:extLst>
          </p:cNvPr>
          <p:cNvGrpSpPr/>
          <p:nvPr/>
        </p:nvGrpSpPr>
        <p:grpSpPr>
          <a:xfrm>
            <a:off x="2826353" y="3254917"/>
            <a:ext cx="6424803" cy="1642898"/>
            <a:chOff x="2826353" y="3254917"/>
            <a:chExt cx="6424803" cy="16428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540E5DA-0358-D64F-B06F-D2499578CB0E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flipH="1">
              <a:off x="2826353" y="3254917"/>
              <a:ext cx="681200" cy="1589393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B3B9DA0-92F9-8847-A3B1-D7A181321E00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 flipH="1">
              <a:off x="3621115" y="3254917"/>
              <a:ext cx="711948" cy="160848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EC4480F-B8C1-FA4B-8A3F-B21EF0E8B7D2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 flipH="1">
              <a:off x="4476546" y="3277924"/>
              <a:ext cx="688972" cy="1585479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0E0C49B-509C-0240-AF29-480374943257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 flipH="1">
              <a:off x="5331977" y="3271503"/>
              <a:ext cx="696573" cy="1591900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4C643568-F2E2-D94B-8DA2-769A01537F7D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 flipH="1">
              <a:off x="6199227" y="3272799"/>
              <a:ext cx="669382" cy="162501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2445997-A107-DE41-B64E-7BEA597D1074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 flipH="1">
              <a:off x="7010002" y="3276957"/>
              <a:ext cx="745866" cy="160622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C1AD7A9-FF59-914D-8C5D-7C37FDC3E27A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 flipH="1">
              <a:off x="7874656" y="3290101"/>
              <a:ext cx="603893" cy="1593083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7B218A-3CFB-B047-A113-8B16E3B43972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 flipH="1">
              <a:off x="8712802" y="3320361"/>
              <a:ext cx="538354" cy="1571522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A222D7-2A80-8742-9A7E-229606D0CBD9}"/>
              </a:ext>
            </a:extLst>
          </p:cNvPr>
          <p:cNvGrpSpPr/>
          <p:nvPr/>
        </p:nvGrpSpPr>
        <p:grpSpPr>
          <a:xfrm>
            <a:off x="9020708" y="3871035"/>
            <a:ext cx="1803365" cy="1051035"/>
            <a:chOff x="9834624" y="3241058"/>
            <a:chExt cx="1803365" cy="105103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D01ED6-6FA0-944F-ACA8-6A5BBB2CBABA}"/>
                </a:ext>
              </a:extLst>
            </p:cNvPr>
            <p:cNvSpPr txBox="1"/>
            <p:nvPr/>
          </p:nvSpPr>
          <p:spPr>
            <a:xfrm>
              <a:off x="9834624" y="3241058"/>
              <a:ext cx="18033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shift in 1 digits set to zero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B84414EC-A5FD-2642-8FD4-191BB573415E}"/>
                </a:ext>
              </a:extLst>
            </p:cNvPr>
            <p:cNvSpPr/>
            <p:nvPr/>
          </p:nvSpPr>
          <p:spPr>
            <a:xfrm rot="16200000">
              <a:off x="9939440" y="3830311"/>
              <a:ext cx="502915" cy="420649"/>
            </a:xfrm>
            <a:prstGeom prst="rightBrace">
              <a:avLst>
                <a:gd name="adj1" fmla="val 8333"/>
                <a:gd name="adj2" fmla="val 5527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9755E4-D3CC-D743-83E2-444FA93C9CF7}"/>
              </a:ext>
            </a:extLst>
          </p:cNvPr>
          <p:cNvGrpSpPr/>
          <p:nvPr/>
        </p:nvGrpSpPr>
        <p:grpSpPr>
          <a:xfrm>
            <a:off x="9782138" y="4494917"/>
            <a:ext cx="1032626" cy="864564"/>
            <a:chOff x="10596054" y="3864940"/>
            <a:chExt cx="1032626" cy="86456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10B903-860C-4B42-B7F9-E8CFCAA622F7}"/>
                </a:ext>
              </a:extLst>
            </p:cNvPr>
            <p:cNvSpPr txBox="1"/>
            <p:nvPr/>
          </p:nvSpPr>
          <p:spPr>
            <a:xfrm>
              <a:off x="10904847" y="4267839"/>
              <a:ext cx="369012" cy="46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3744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AF314F9-A1B0-A74A-9054-E132136AEBAF}"/>
                </a:ext>
              </a:extLst>
            </p:cNvPr>
            <p:cNvSpPr txBox="1"/>
            <p:nvPr/>
          </p:nvSpPr>
          <p:spPr>
            <a:xfrm>
              <a:off x="10725869" y="3864940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Shift In</a:t>
              </a:r>
            </a:p>
          </p:txBody>
        </p:sp>
        <p:sp>
          <p:nvSpPr>
            <p:cNvPr id="33" name="Left Arrow 32">
              <a:extLst>
                <a:ext uri="{FF2B5EF4-FFF2-40B4-BE49-F238E27FC236}">
                  <a16:creationId xmlns:a16="http://schemas.microsoft.com/office/drawing/2014/main" id="{E6609C31-E8A4-6241-B48A-C8C189A20EFA}"/>
                </a:ext>
              </a:extLst>
            </p:cNvPr>
            <p:cNvSpPr/>
            <p:nvPr/>
          </p:nvSpPr>
          <p:spPr>
            <a:xfrm>
              <a:off x="10596054" y="4336561"/>
              <a:ext cx="280507" cy="30713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967FD4-9156-9144-85F3-FDFE996B57BD}"/>
              </a:ext>
            </a:extLst>
          </p:cNvPr>
          <p:cNvGrpSpPr/>
          <p:nvPr/>
        </p:nvGrpSpPr>
        <p:grpSpPr>
          <a:xfrm>
            <a:off x="240266" y="5245223"/>
            <a:ext cx="2906565" cy="1477018"/>
            <a:chOff x="819398" y="4644405"/>
            <a:chExt cx="2906565" cy="14770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10BC81-1A9C-4B49-B9DE-49914CF8589B}"/>
                </a:ext>
              </a:extLst>
            </p:cNvPr>
            <p:cNvSpPr txBox="1"/>
            <p:nvPr/>
          </p:nvSpPr>
          <p:spPr>
            <a:xfrm>
              <a:off x="819398" y="5290426"/>
              <a:ext cx="29065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Throw away 1 digits</a:t>
              </a:r>
            </a:p>
            <a:p>
              <a:pPr algn="ctr"/>
              <a:r>
                <a:rPr lang="en-US" sz="2400" dirty="0">
                  <a:solidFill>
                    <a:srgbClr val="0070C0"/>
                  </a:solidFill>
                </a:rPr>
                <a:t>“bit bucket”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822782B1-0097-9A44-85D9-D6BB317EE14C}"/>
                </a:ext>
              </a:extLst>
            </p:cNvPr>
            <p:cNvSpPr/>
            <p:nvPr/>
          </p:nvSpPr>
          <p:spPr>
            <a:xfrm rot="16200000">
              <a:off x="3074974" y="4714789"/>
              <a:ext cx="613054" cy="472285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BC4087-26E2-6841-878E-4430A5E1632E}"/>
              </a:ext>
            </a:extLst>
          </p:cNvPr>
          <p:cNvGrpSpPr/>
          <p:nvPr/>
        </p:nvGrpSpPr>
        <p:grpSpPr>
          <a:xfrm>
            <a:off x="3430435" y="5245224"/>
            <a:ext cx="6205461" cy="1612776"/>
            <a:chOff x="4244351" y="4615247"/>
            <a:chExt cx="6205461" cy="161277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749AC8-B20E-404B-98F1-429F040AB1D8}"/>
                </a:ext>
              </a:extLst>
            </p:cNvPr>
            <p:cNvSpPr txBox="1"/>
            <p:nvPr/>
          </p:nvSpPr>
          <p:spPr>
            <a:xfrm>
              <a:off x="5507790" y="5827913"/>
              <a:ext cx="37855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</a:rPr>
                <a:t>Truncate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 to </a:t>
              </a:r>
              <a:r>
                <a:rPr lang="en-US" sz="2000" b="1" dirty="0">
                  <a:solidFill>
                    <a:srgbClr val="0070C0"/>
                  </a:solidFill>
                </a:rPr>
                <a:t>Final 8-digit Value</a:t>
              </a:r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416F599F-B6DF-8A42-AA66-0C316C42C149}"/>
                </a:ext>
              </a:extLst>
            </p:cNvPr>
            <p:cNvSpPr/>
            <p:nvPr/>
          </p:nvSpPr>
          <p:spPr>
            <a:xfrm rot="5400000">
              <a:off x="6735825" y="2123773"/>
              <a:ext cx="1222514" cy="6205461"/>
            </a:xfrm>
            <a:prstGeom prst="rightBrace">
              <a:avLst>
                <a:gd name="adj1" fmla="val 8333"/>
                <a:gd name="adj2" fmla="val 50698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0D975FF-9D38-C748-A9C4-D4CAF793FBA1}"/>
              </a:ext>
            </a:extLst>
          </p:cNvPr>
          <p:cNvGrpSpPr/>
          <p:nvPr/>
        </p:nvGrpSpPr>
        <p:grpSpPr>
          <a:xfrm>
            <a:off x="2817203" y="1726388"/>
            <a:ext cx="7578377" cy="950859"/>
            <a:chOff x="3631119" y="1096411"/>
            <a:chExt cx="7578377" cy="95085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0E51D9A-CEEF-3F4F-B4FF-9D7837962655}"/>
                </a:ext>
              </a:extLst>
            </p:cNvPr>
            <p:cNvSpPr txBox="1"/>
            <p:nvPr/>
          </p:nvSpPr>
          <p:spPr>
            <a:xfrm>
              <a:off x="6263294" y="1189186"/>
              <a:ext cx="2430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70C0"/>
                  </a:solidFill>
                </a:rPr>
                <a:t>Initial 8-digit Value</a:t>
              </a:r>
            </a:p>
          </p:txBody>
        </p:sp>
        <p:sp>
          <p:nvSpPr>
            <p:cNvPr id="110" name="Right Brace 109">
              <a:extLst>
                <a:ext uri="{FF2B5EF4-FFF2-40B4-BE49-F238E27FC236}">
                  <a16:creationId xmlns:a16="http://schemas.microsoft.com/office/drawing/2014/main" id="{1201CAF8-494C-DC45-BDFA-14EAA9F65921}"/>
                </a:ext>
              </a:extLst>
            </p:cNvPr>
            <p:cNvSpPr/>
            <p:nvPr/>
          </p:nvSpPr>
          <p:spPr>
            <a:xfrm rot="16200000">
              <a:off x="7156847" y="-1468110"/>
              <a:ext cx="461664" cy="6569095"/>
            </a:xfrm>
            <a:prstGeom prst="rightBrace">
              <a:avLst>
                <a:gd name="adj1" fmla="val 8333"/>
                <a:gd name="adj2" fmla="val 50780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7E570E-6464-064A-B4E9-1CF89FBDFC23}"/>
                </a:ext>
              </a:extLst>
            </p:cNvPr>
            <p:cNvSpPr txBox="1"/>
            <p:nvPr/>
          </p:nvSpPr>
          <p:spPr>
            <a:xfrm>
              <a:off x="3631119" y="1096411"/>
              <a:ext cx="17748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Most significant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Digit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D053BFC-D26A-1E42-A5DB-A976D77A4BD1}"/>
                </a:ext>
              </a:extLst>
            </p:cNvPr>
            <p:cNvSpPr txBox="1"/>
            <p:nvPr/>
          </p:nvSpPr>
          <p:spPr>
            <a:xfrm>
              <a:off x="9292465" y="1157720"/>
              <a:ext cx="1917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Least significant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Digit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0BFD571-B9D5-C74A-AB16-A9C11C99D4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1FE1901-036C-755C-9E1C-FEBF0A5076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1585" y="620730"/>
            <a:ext cx="8203179" cy="114754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D83C705-875B-A2E7-2CC9-206E19FC31FD}"/>
              </a:ext>
            </a:extLst>
          </p:cNvPr>
          <p:cNvSpPr txBox="1"/>
          <p:nvPr/>
        </p:nvSpPr>
        <p:spPr>
          <a:xfrm>
            <a:off x="870793" y="1056808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Binary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F1C9DA0-8D02-B86A-2ECC-A827E04D6815}"/>
              </a:ext>
            </a:extLst>
          </p:cNvPr>
          <p:cNvSpPr txBox="1"/>
          <p:nvPr/>
        </p:nvSpPr>
        <p:spPr>
          <a:xfrm>
            <a:off x="788481" y="3624977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Base 10</a:t>
            </a:r>
          </a:p>
        </p:txBody>
      </p:sp>
    </p:spTree>
    <p:extLst>
      <p:ext uri="{BB962C8B-B14F-4D97-AF65-F5344CB8AC3E}">
        <p14:creationId xmlns:p14="http://schemas.microsoft.com/office/powerpoint/2010/main" val="14432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4" grpId="0" animBg="1"/>
      <p:bldP spid="55" grpId="0"/>
      <p:bldP spid="7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754B2B-A082-714F-82CE-0DBFF7216838}"/>
              </a:ext>
            </a:extLst>
          </p:cNvPr>
          <p:cNvSpPr/>
          <p:nvPr/>
        </p:nvSpPr>
        <p:spPr>
          <a:xfrm>
            <a:off x="2333893" y="4487274"/>
            <a:ext cx="6569095" cy="7824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D408CC-050F-9A41-A551-92A4F8AB2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" y="54773"/>
            <a:ext cx="11910060" cy="505134"/>
          </a:xfrm>
        </p:spPr>
        <p:txBody>
          <a:bodyPr/>
          <a:lstStyle/>
          <a:p>
            <a:r>
              <a:rPr lang="en-US" sz="2800" dirty="0"/>
              <a:t>Divide by Base: Shift Right 1 Digit = Divide by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586883-42AA-6B41-96FF-F5AFA6862207}"/>
              </a:ext>
            </a:extLst>
          </p:cNvPr>
          <p:cNvGrpSpPr/>
          <p:nvPr/>
        </p:nvGrpSpPr>
        <p:grpSpPr>
          <a:xfrm>
            <a:off x="2267422" y="2434072"/>
            <a:ext cx="6569095" cy="782432"/>
            <a:chOff x="1553989" y="2246568"/>
            <a:chExt cx="6569095" cy="78243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E8D5D5-AF48-8D4E-B399-641C81B661C4}"/>
                </a:ext>
              </a:extLst>
            </p:cNvPr>
            <p:cNvSpPr/>
            <p:nvPr/>
          </p:nvSpPr>
          <p:spPr>
            <a:xfrm>
              <a:off x="1553989" y="2246568"/>
              <a:ext cx="6569095" cy="78243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C3A820-2BE2-5E48-94BE-F522201F6627}"/>
                </a:ext>
              </a:extLst>
            </p:cNvPr>
            <p:cNvSpPr txBox="1"/>
            <p:nvPr/>
          </p:nvSpPr>
          <p:spPr>
            <a:xfrm>
              <a:off x="1759453" y="2375468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4A6E7E-3162-9341-98C6-244F045C488E}"/>
                </a:ext>
              </a:extLst>
            </p:cNvPr>
            <p:cNvSpPr txBox="1"/>
            <p:nvPr/>
          </p:nvSpPr>
          <p:spPr>
            <a:xfrm>
              <a:off x="2554215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35590F8-3287-404F-9752-B02D5A463654}"/>
                </a:ext>
              </a:extLst>
            </p:cNvPr>
            <p:cNvSpPr txBox="1"/>
            <p:nvPr/>
          </p:nvSpPr>
          <p:spPr>
            <a:xfrm>
              <a:off x="3409646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D20D20-C989-7049-B4E3-EA3D54CFC849}"/>
                </a:ext>
              </a:extLst>
            </p:cNvPr>
            <p:cNvSpPr txBox="1"/>
            <p:nvPr/>
          </p:nvSpPr>
          <p:spPr>
            <a:xfrm>
              <a:off x="4265077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7204AF-EE00-2545-8C29-D9979A95B298}"/>
                </a:ext>
              </a:extLst>
            </p:cNvPr>
            <p:cNvSpPr txBox="1"/>
            <p:nvPr/>
          </p:nvSpPr>
          <p:spPr>
            <a:xfrm>
              <a:off x="5120508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74A549-B75E-5844-962D-95D4003E7E90}"/>
                </a:ext>
              </a:extLst>
            </p:cNvPr>
            <p:cNvSpPr txBox="1"/>
            <p:nvPr/>
          </p:nvSpPr>
          <p:spPr>
            <a:xfrm>
              <a:off x="5975939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6F9E8D-5FEF-5047-9E56-8856CED56E9F}"/>
                </a:ext>
              </a:extLst>
            </p:cNvPr>
            <p:cNvSpPr txBox="1"/>
            <p:nvPr/>
          </p:nvSpPr>
          <p:spPr>
            <a:xfrm>
              <a:off x="6709697" y="2395492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5B924D3-3C47-7C48-AB6E-1651EAF3B1B4}"/>
                </a:ext>
              </a:extLst>
            </p:cNvPr>
            <p:cNvSpPr txBox="1"/>
            <p:nvPr/>
          </p:nvSpPr>
          <p:spPr>
            <a:xfrm>
              <a:off x="7448719" y="237546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4C7EC8-20D8-6744-9BD1-AF983546BB9A}"/>
              </a:ext>
            </a:extLst>
          </p:cNvPr>
          <p:cNvGrpSpPr/>
          <p:nvPr/>
        </p:nvGrpSpPr>
        <p:grpSpPr>
          <a:xfrm>
            <a:off x="3190254" y="4647473"/>
            <a:ext cx="2874636" cy="480758"/>
            <a:chOff x="5178095" y="4489023"/>
            <a:chExt cx="2874636" cy="48075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1942651-6330-564A-9F7C-E4038DA8A4D7}"/>
                </a:ext>
              </a:extLst>
            </p:cNvPr>
            <p:cNvSpPr txBox="1"/>
            <p:nvPr/>
          </p:nvSpPr>
          <p:spPr>
            <a:xfrm>
              <a:off x="5178095" y="4489023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448D944-5027-3647-833F-BA8A419696E2}"/>
                </a:ext>
              </a:extLst>
            </p:cNvPr>
            <p:cNvSpPr txBox="1"/>
            <p:nvPr/>
          </p:nvSpPr>
          <p:spPr>
            <a:xfrm>
              <a:off x="5972857" y="4508116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374A16-9534-5C40-8085-E88C625A6600}"/>
                </a:ext>
              </a:extLst>
            </p:cNvPr>
            <p:cNvSpPr txBox="1"/>
            <p:nvPr/>
          </p:nvSpPr>
          <p:spPr>
            <a:xfrm>
              <a:off x="6828288" y="4508116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80E7386-F144-6F40-AD11-2DF55D0A9743}"/>
                </a:ext>
              </a:extLst>
            </p:cNvPr>
            <p:cNvSpPr txBox="1"/>
            <p:nvPr/>
          </p:nvSpPr>
          <p:spPr>
            <a:xfrm>
              <a:off x="7683719" y="4508116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B5E2247-4437-1F42-AB36-CD51A5D952D5}"/>
              </a:ext>
            </a:extLst>
          </p:cNvPr>
          <p:cNvGrpSpPr/>
          <p:nvPr/>
        </p:nvGrpSpPr>
        <p:grpSpPr>
          <a:xfrm>
            <a:off x="6506736" y="4647473"/>
            <a:ext cx="2882671" cy="471452"/>
            <a:chOff x="8562482" y="4515722"/>
            <a:chExt cx="2882671" cy="47145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4A1D55-30A8-164A-98E2-9CC8414DBE31}"/>
                </a:ext>
              </a:extLst>
            </p:cNvPr>
            <p:cNvSpPr txBox="1"/>
            <p:nvPr/>
          </p:nvSpPr>
          <p:spPr>
            <a:xfrm>
              <a:off x="8562482" y="4515722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8C80FD-58EC-F54B-9542-6EFB95D72E79}"/>
                </a:ext>
              </a:extLst>
            </p:cNvPr>
            <p:cNvSpPr txBox="1"/>
            <p:nvPr/>
          </p:nvSpPr>
          <p:spPr>
            <a:xfrm>
              <a:off x="9373341" y="451680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DF4BAC-3BC9-594B-A16C-A5A9A7CACFDE}"/>
                </a:ext>
              </a:extLst>
            </p:cNvPr>
            <p:cNvSpPr txBox="1"/>
            <p:nvPr/>
          </p:nvSpPr>
          <p:spPr>
            <a:xfrm>
              <a:off x="10237995" y="4516810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928A79-F432-0C44-957D-6CE7FEFF3C44}"/>
                </a:ext>
              </a:extLst>
            </p:cNvPr>
            <p:cNvSpPr txBox="1"/>
            <p:nvPr/>
          </p:nvSpPr>
          <p:spPr>
            <a:xfrm>
              <a:off x="11076141" y="452550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CF58BA7-B1FA-5F4E-8341-9CAA010535C6}"/>
              </a:ext>
            </a:extLst>
          </p:cNvPr>
          <p:cNvSpPr txBox="1"/>
          <p:nvPr/>
        </p:nvSpPr>
        <p:spPr>
          <a:xfrm>
            <a:off x="2468689" y="4626961"/>
            <a:ext cx="36901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53BF6E-05EA-3D46-A8CF-A6E26B6CCA94}"/>
              </a:ext>
            </a:extLst>
          </p:cNvPr>
          <p:cNvGrpSpPr/>
          <p:nvPr/>
        </p:nvGrpSpPr>
        <p:grpSpPr>
          <a:xfrm>
            <a:off x="2832749" y="3033742"/>
            <a:ext cx="6372152" cy="1632824"/>
            <a:chOff x="2832749" y="3033742"/>
            <a:chExt cx="6372152" cy="163282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540E5DA-0358-D64F-B06F-D2499578CB0E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>
              <a:off x="2832749" y="3054716"/>
              <a:ext cx="542011" cy="159275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B3B9DA0-92F9-8847-A3B1-D7A181321E00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>
              <a:off x="3627511" y="3073809"/>
              <a:ext cx="542011" cy="159275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EC4480F-B8C1-FA4B-8A3F-B21EF0E8B7D2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4482942" y="3073809"/>
              <a:ext cx="542011" cy="159275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0E0C49B-509C-0240-AF29-480374943257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>
              <a:off x="5345664" y="3072304"/>
              <a:ext cx="534720" cy="1594262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4C643568-F2E2-D94B-8DA2-769A01537F7D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6207731" y="3042225"/>
              <a:ext cx="483511" cy="1605248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2445997-A107-DE41-B64E-7BEA597D1074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7058948" y="3033742"/>
              <a:ext cx="443153" cy="1614818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C1AD7A9-FF59-914D-8C5D-7C37FDC3E27A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>
              <a:off x="7786920" y="3047210"/>
              <a:ext cx="579835" cy="1601351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7B218A-3CFB-B047-A113-8B16E3B43972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516968" y="3040737"/>
              <a:ext cx="687933" cy="1616523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3B8B25-2D65-D640-B0F9-C0A610BD541E}"/>
              </a:ext>
            </a:extLst>
          </p:cNvPr>
          <p:cNvGrpSpPr/>
          <p:nvPr/>
        </p:nvGrpSpPr>
        <p:grpSpPr>
          <a:xfrm>
            <a:off x="2381461" y="5118925"/>
            <a:ext cx="1556836" cy="795252"/>
            <a:chOff x="1704696" y="4945815"/>
            <a:chExt cx="1556836" cy="79525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10F9862-D066-3F4F-B3E8-E91CDE868CDB}"/>
                </a:ext>
              </a:extLst>
            </p:cNvPr>
            <p:cNvSpPr txBox="1"/>
            <p:nvPr/>
          </p:nvSpPr>
          <p:spPr>
            <a:xfrm>
              <a:off x="1704696" y="5371735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shift in 1 zero</a:t>
              </a:r>
            </a:p>
          </p:txBody>
        </p:sp>
        <p:sp>
          <p:nvSpPr>
            <p:cNvPr id="112" name="Right Brace 111">
              <a:extLst>
                <a:ext uri="{FF2B5EF4-FFF2-40B4-BE49-F238E27FC236}">
                  <a16:creationId xmlns:a16="http://schemas.microsoft.com/office/drawing/2014/main" id="{71C9F5C0-0679-E545-A23A-666BC6791771}"/>
                </a:ext>
              </a:extLst>
            </p:cNvPr>
            <p:cNvSpPr/>
            <p:nvPr/>
          </p:nvSpPr>
          <p:spPr>
            <a:xfrm rot="5400000">
              <a:off x="1747535" y="4944708"/>
              <a:ext cx="506200" cy="508414"/>
            </a:xfrm>
            <a:prstGeom prst="rightBrace">
              <a:avLst>
                <a:gd name="adj1" fmla="val 8333"/>
                <a:gd name="adj2" fmla="val 5527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2BD2BD-2D34-F24E-B8EE-27F11BA51FCA}"/>
              </a:ext>
            </a:extLst>
          </p:cNvPr>
          <p:cNvGrpSpPr/>
          <p:nvPr/>
        </p:nvGrpSpPr>
        <p:grpSpPr>
          <a:xfrm>
            <a:off x="1498575" y="4695619"/>
            <a:ext cx="749641" cy="461665"/>
            <a:chOff x="785142" y="4508115"/>
            <a:chExt cx="749641" cy="461665"/>
          </a:xfrm>
        </p:grpSpPr>
        <p:sp>
          <p:nvSpPr>
            <p:cNvPr id="33" name="Left Arrow 32">
              <a:extLst>
                <a:ext uri="{FF2B5EF4-FFF2-40B4-BE49-F238E27FC236}">
                  <a16:creationId xmlns:a16="http://schemas.microsoft.com/office/drawing/2014/main" id="{E6609C31-E8A4-6241-B48A-C8C189A20EFA}"/>
                </a:ext>
              </a:extLst>
            </p:cNvPr>
            <p:cNvSpPr/>
            <p:nvPr/>
          </p:nvSpPr>
          <p:spPr>
            <a:xfrm rot="10800000">
              <a:off x="1254276" y="4599639"/>
              <a:ext cx="280507" cy="30713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70E85C-8510-7343-BB10-CFB0DECEB875}"/>
                </a:ext>
              </a:extLst>
            </p:cNvPr>
            <p:cNvSpPr txBox="1"/>
            <p:nvPr/>
          </p:nvSpPr>
          <p:spPr>
            <a:xfrm>
              <a:off x="785142" y="4508115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3744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0E3A9FB-0EBD-874A-8420-F3760F6D433B}"/>
              </a:ext>
            </a:extLst>
          </p:cNvPr>
          <p:cNvGrpSpPr/>
          <p:nvPr/>
        </p:nvGrpSpPr>
        <p:grpSpPr>
          <a:xfrm>
            <a:off x="8995256" y="5218492"/>
            <a:ext cx="1870955" cy="1231447"/>
            <a:chOff x="8281823" y="5030988"/>
            <a:chExt cx="1870955" cy="1231447"/>
          </a:xfrm>
        </p:grpSpPr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B84414EC-A5FD-2642-8FD4-191BB573415E}"/>
                </a:ext>
              </a:extLst>
            </p:cNvPr>
            <p:cNvSpPr/>
            <p:nvPr/>
          </p:nvSpPr>
          <p:spPr>
            <a:xfrm rot="5400000">
              <a:off x="8335805" y="4977006"/>
              <a:ext cx="400449" cy="508414"/>
            </a:xfrm>
            <a:prstGeom prst="rightBrace">
              <a:avLst>
                <a:gd name="adj1" fmla="val 8333"/>
                <a:gd name="adj2" fmla="val 5527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63D4BE-2DA3-3E4E-8A12-1FF2E5C7584C}"/>
                </a:ext>
              </a:extLst>
            </p:cNvPr>
            <p:cNvSpPr txBox="1"/>
            <p:nvPr/>
          </p:nvSpPr>
          <p:spPr>
            <a:xfrm>
              <a:off x="8445259" y="5431438"/>
              <a:ext cx="17075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Carry Bit</a:t>
              </a:r>
            </a:p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“bit bucket”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46C90F-346A-0F45-A2D4-EDEE82C58877}"/>
              </a:ext>
            </a:extLst>
          </p:cNvPr>
          <p:cNvGrpSpPr/>
          <p:nvPr/>
        </p:nvGrpSpPr>
        <p:grpSpPr>
          <a:xfrm>
            <a:off x="2333891" y="5310793"/>
            <a:ext cx="6569095" cy="1405091"/>
            <a:chOff x="1620458" y="5123289"/>
            <a:chExt cx="6569095" cy="140509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9DD406D-6AB0-0D4D-9C29-4F9997FC2EF2}"/>
                </a:ext>
              </a:extLst>
            </p:cNvPr>
            <p:cNvSpPr txBox="1"/>
            <p:nvPr/>
          </p:nvSpPr>
          <p:spPr>
            <a:xfrm>
              <a:off x="3831433" y="6159048"/>
              <a:ext cx="2014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Final 8-digit Value</a:t>
              </a:r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A7D3FF98-4A0A-A245-9428-5C1D2E51CF52}"/>
                </a:ext>
              </a:extLst>
            </p:cNvPr>
            <p:cNvSpPr/>
            <p:nvPr/>
          </p:nvSpPr>
          <p:spPr>
            <a:xfrm rot="5400000">
              <a:off x="4335433" y="2408314"/>
              <a:ext cx="1139146" cy="6569095"/>
            </a:xfrm>
            <a:prstGeom prst="rightBrace">
              <a:avLst>
                <a:gd name="adj1" fmla="val 8333"/>
                <a:gd name="adj2" fmla="val 50698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D89FEF-43DE-874E-BA74-3BC8DD4677AC}"/>
              </a:ext>
            </a:extLst>
          </p:cNvPr>
          <p:cNvGrpSpPr/>
          <p:nvPr/>
        </p:nvGrpSpPr>
        <p:grpSpPr>
          <a:xfrm>
            <a:off x="1804033" y="1675856"/>
            <a:ext cx="7578377" cy="995538"/>
            <a:chOff x="1051645" y="1263925"/>
            <a:chExt cx="7578377" cy="99553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0E51D9A-CEEF-3F4F-B4FF-9D7837962655}"/>
                </a:ext>
              </a:extLst>
            </p:cNvPr>
            <p:cNvSpPr txBox="1"/>
            <p:nvPr/>
          </p:nvSpPr>
          <p:spPr>
            <a:xfrm>
              <a:off x="3707457" y="1372915"/>
              <a:ext cx="22621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Initial 8-digit Value</a:t>
              </a:r>
            </a:p>
          </p:txBody>
        </p:sp>
        <p:sp>
          <p:nvSpPr>
            <p:cNvPr id="110" name="Right Brace 109">
              <a:extLst>
                <a:ext uri="{FF2B5EF4-FFF2-40B4-BE49-F238E27FC236}">
                  <a16:creationId xmlns:a16="http://schemas.microsoft.com/office/drawing/2014/main" id="{1201CAF8-494C-DC45-BDFA-14EAA9F65921}"/>
                </a:ext>
              </a:extLst>
            </p:cNvPr>
            <p:cNvSpPr/>
            <p:nvPr/>
          </p:nvSpPr>
          <p:spPr>
            <a:xfrm rot="16200000">
              <a:off x="4594831" y="-1255917"/>
              <a:ext cx="461664" cy="6569095"/>
            </a:xfrm>
            <a:prstGeom prst="rightBrace">
              <a:avLst>
                <a:gd name="adj1" fmla="val 8333"/>
                <a:gd name="adj2" fmla="val 50352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79EB480-E6EC-CB40-B4FF-F9FD4F0E89F9}"/>
                </a:ext>
              </a:extLst>
            </p:cNvPr>
            <p:cNvSpPr txBox="1"/>
            <p:nvPr/>
          </p:nvSpPr>
          <p:spPr>
            <a:xfrm>
              <a:off x="1051645" y="1263925"/>
              <a:ext cx="17748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Most significant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Digit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AA027E-8323-1943-A5F7-BA093517380E}"/>
                </a:ext>
              </a:extLst>
            </p:cNvPr>
            <p:cNvSpPr txBox="1"/>
            <p:nvPr/>
          </p:nvSpPr>
          <p:spPr>
            <a:xfrm>
              <a:off x="6712991" y="1325234"/>
              <a:ext cx="1917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Least significant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digit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F74E841-CAC9-9B4E-ADB9-6BE657D2509A}"/>
              </a:ext>
            </a:extLst>
          </p:cNvPr>
          <p:cNvSpPr txBox="1"/>
          <p:nvPr/>
        </p:nvSpPr>
        <p:spPr>
          <a:xfrm>
            <a:off x="1288322" y="425327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Shift 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1F3C54A-74D9-AC4C-BF0C-8736116815B9}"/>
              </a:ext>
            </a:extLst>
          </p:cNvPr>
          <p:cNvSpPr txBox="1"/>
          <p:nvPr/>
        </p:nvSpPr>
        <p:spPr>
          <a:xfrm>
            <a:off x="1175094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0CC653D9-38F0-D333-6EC5-9274144A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140" y="543622"/>
            <a:ext cx="8144842" cy="11393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E04A43F-F5DF-931A-4558-0E898F966CEE}"/>
              </a:ext>
            </a:extLst>
          </p:cNvPr>
          <p:cNvSpPr txBox="1"/>
          <p:nvPr/>
        </p:nvSpPr>
        <p:spPr>
          <a:xfrm>
            <a:off x="440272" y="839601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Binary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71D7A0B-1587-1614-8320-F93921B05B19}"/>
              </a:ext>
            </a:extLst>
          </p:cNvPr>
          <p:cNvSpPr txBox="1"/>
          <p:nvPr/>
        </p:nvSpPr>
        <p:spPr>
          <a:xfrm>
            <a:off x="357960" y="3407770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Base 10</a:t>
            </a:r>
          </a:p>
        </p:txBody>
      </p:sp>
    </p:spTree>
    <p:extLst>
      <p:ext uri="{BB962C8B-B14F-4D97-AF65-F5344CB8AC3E}">
        <p14:creationId xmlns:p14="http://schemas.microsoft.com/office/powerpoint/2010/main" val="133348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1" grpId="0" animBg="1"/>
      <p:bldP spid="55" grpId="0"/>
      <p:bldP spid="56" grpId="0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A4DE60-E6CC-E34E-86D3-30E9E0B4FCA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51922" y="817590"/>
            <a:ext cx="11041866" cy="21194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Here is an Algorithmic approach </a:t>
            </a:r>
            <a:r>
              <a:rPr lang="en-US" sz="2000" dirty="0">
                <a:cs typeface="Courier New" panose="02070309020205020404" pitchFamily="49" charset="0"/>
              </a:rPr>
              <a:t>to convert unsigned numbers to binary</a:t>
            </a:r>
          </a:p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Perform a sequence of </a:t>
            </a:r>
            <a:r>
              <a:rPr lang="en-US" sz="2000" b="1" dirty="0">
                <a:solidFill>
                  <a:srgbClr val="F3753F"/>
                </a:solidFill>
                <a:cs typeface="Courier New" panose="02070309020205020404" pitchFamily="49" charset="0"/>
              </a:rPr>
              <a:t>divisions</a:t>
            </a:r>
            <a:r>
              <a:rPr lang="en-US" sz="2000" dirty="0">
                <a:cs typeface="Courier New" panose="02070309020205020404" pitchFamily="49" charset="0"/>
              </a:rPr>
              <a:t> (</a:t>
            </a:r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right shift</a:t>
            </a:r>
            <a:r>
              <a:rPr lang="en-US" sz="2000" dirty="0">
                <a:cs typeface="Courier New" panose="02070309020205020404" pitchFamily="49" charset="0"/>
              </a:rPr>
              <a:t>) to </a:t>
            </a:r>
            <a:r>
              <a:rPr lang="en-US" sz="2000" b="1" u="sng" dirty="0">
                <a:solidFill>
                  <a:schemeClr val="accent5"/>
                </a:solidFill>
                <a:cs typeface="Courier New" panose="02070309020205020404" pitchFamily="49" charset="0"/>
              </a:rPr>
              <a:t>isolate</a:t>
            </a:r>
            <a:r>
              <a:rPr lang="en-US" sz="2000" u="sng" dirty="0">
                <a:solidFill>
                  <a:schemeClr val="accent5"/>
                </a:solidFill>
                <a:cs typeface="Courier New" panose="02070309020205020404" pitchFamily="49" charset="0"/>
              </a:rPr>
              <a:t> the remainder</a:t>
            </a:r>
            <a:endParaRPr lang="en-US" sz="2000" dirty="0"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9F1519-4936-C64D-8AB3-F856A3C25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86" y="198671"/>
            <a:ext cx="11411661" cy="420085"/>
          </a:xfrm>
        </p:spPr>
        <p:txBody>
          <a:bodyPr/>
          <a:lstStyle/>
          <a:p>
            <a:r>
              <a:rPr lang="en-US" sz="2800" dirty="0"/>
              <a:t>Use a Right Bit Shift: Unsigned Decimal To Unsigned Binary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7D3BA8-D6C9-FC49-B0EE-8839C42EDDC2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1153050" y="1923134"/>
                <a:ext cx="9492964" cy="3077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solidFill>
                  <a:schemeClr val="accent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𝑈𝑛𝑠𝑖𝑔𝑛𝑒𝑑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𝑏𝑖𝑛𝑎𝑟𝑦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𝑁𝑢𝑚𝑏𝑒𝑟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 =                    </m:t>
                      </m:r>
                      <m:sSup>
                        <m:sSup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𝑛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𝑁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−1</m:t>
                          </m:r>
                        </m:sup>
                      </m:sSup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  </m:t>
                      </m:r>
                      <m:sSup>
                        <m:sSup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𝑛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𝑁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−2</m:t>
                          </m:r>
                        </m:sup>
                      </m:sSup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+…+ </m:t>
                      </m:r>
                      <m:sSup>
                        <m:sSup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1</m:t>
                          </m:r>
                        </m:sup>
                      </m:sSup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7D3BA8-D6C9-FC49-B0EE-8839C42ED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1153050" y="1923134"/>
                <a:ext cx="9492964" cy="307777"/>
              </a:xfrm>
              <a:prstGeom prst="rect">
                <a:avLst/>
              </a:prstGeom>
              <a:blipFill>
                <a:blip r:embed="rId5"/>
                <a:stretch>
                  <a:fillRect l="-801" t="-7407" b="-29630"/>
                </a:stretch>
              </a:blipFill>
              <a:ln w="12700" cap="flat">
                <a:solidFill>
                  <a:schemeClr val="accent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E26965-BEA3-A041-B988-47CE9D066AA0}"/>
                  </a:ext>
                </a:extLst>
              </p:cNvPr>
              <p:cNvSpPr txBox="1"/>
              <p:nvPr/>
            </p:nvSpPr>
            <p:spPr>
              <a:xfrm>
                <a:off x="875330" y="2374967"/>
                <a:ext cx="10720083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𝐵𝑖𝑛𝑎𝑟𝑦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en-US" sz="2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=  </a:t>
                </a:r>
                <a:r>
                  <a:rPr lang="en-US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3753F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 i="1" dirty="0" smtClean="0">
                        <a:solidFill>
                          <a:srgbClr val="F375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F3753F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smtClean="0">
                        <a:solidFill>
                          <a:srgbClr val="F375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dirty="0" smtClean="0">
                        <a:solidFill>
                          <a:srgbClr val="2C895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</m:t>
                    </m:r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(2 </m:t>
                    </m:r>
                    <m:r>
                      <a:rPr lang="en-US" sz="22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(2 </m:t>
                    </m:r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    </m:t>
                    </m:r>
                    <m:r>
                      <a:rPr lang="en-US" sz="22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+</m:t>
                    </m:r>
                    <m:r>
                      <a:rPr lang="en-US" sz="2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    </m:t>
                    </m:r>
                    <m:sSub>
                      <m:sSubPr>
                        <m:ctrlPr>
                          <a:rPr lang="en-US" sz="2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en-US" sz="2200" dirty="0">
                    <a:solidFill>
                      <a:srgbClr val="00B050"/>
                    </a:solidFill>
                  </a:rPr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∙∙∙∙</m:t>
                        </m:r>
                        <m:r>
                          <a:rPr lang="en-US" sz="2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  </m:t>
                        </m:r>
                        <m:r>
                          <a:rPr lang="en-US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  <m:r>
                          <a:rPr lang="en-US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2C895B"/>
                    </a:solidFill>
                  </a:rPr>
                  <a:t>)</a:t>
                </a:r>
                <a:r>
                  <a:rPr lang="en-US" sz="2200" dirty="0">
                    <a:solidFill>
                      <a:srgbClr val="00B050"/>
                    </a:solidFill>
                  </a:rPr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  </m:t>
                        </m:r>
                        <m:r>
                          <a:rPr lang="en-US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𝒃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 </a:t>
                </a:r>
                <a:endParaRPr lang="en-US" sz="2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E26965-BEA3-A041-B988-47CE9D066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30" y="2374967"/>
                <a:ext cx="10720083" cy="430887"/>
              </a:xfrm>
              <a:prstGeom prst="rect">
                <a:avLst/>
              </a:prstGeom>
              <a:blipFill>
                <a:blip r:embed="rId6"/>
                <a:stretch>
                  <a:fillRect l="-355" t="-8333" r="-1182" b="-2222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17A034C-D1EE-5741-9E55-972FB1BFB94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D50B74F-5A12-46D0-3BC6-270983C595C1}"/>
              </a:ext>
            </a:extLst>
          </p:cNvPr>
          <p:cNvGrpSpPr/>
          <p:nvPr/>
        </p:nvGrpSpPr>
        <p:grpSpPr>
          <a:xfrm>
            <a:off x="2359388" y="5691596"/>
            <a:ext cx="9128852" cy="870846"/>
            <a:chOff x="2359388" y="5691596"/>
            <a:chExt cx="9128852" cy="87084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268F37C-945B-E7A5-7580-D93B09477CE8}"/>
                </a:ext>
              </a:extLst>
            </p:cNvPr>
            <p:cNvSpPr txBox="1"/>
            <p:nvPr/>
          </p:nvSpPr>
          <p:spPr>
            <a:xfrm>
              <a:off x="4101909" y="569922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8D68C4E-FCBB-CE45-B9D1-17A9258D85AA}"/>
                </a:ext>
              </a:extLst>
            </p:cNvPr>
            <p:cNvSpPr txBox="1"/>
            <p:nvPr/>
          </p:nvSpPr>
          <p:spPr>
            <a:xfrm>
              <a:off x="4957340" y="569922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B84D88F-5C77-0ABB-37E7-84EA11EAA183}"/>
                </a:ext>
              </a:extLst>
            </p:cNvPr>
            <p:cNvSpPr txBox="1"/>
            <p:nvPr/>
          </p:nvSpPr>
          <p:spPr>
            <a:xfrm>
              <a:off x="5812771" y="569922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00E36A5-E4BE-7746-7A9D-A71EF48B0646}"/>
                </a:ext>
              </a:extLst>
            </p:cNvPr>
            <p:cNvSpPr txBox="1"/>
            <p:nvPr/>
          </p:nvSpPr>
          <p:spPr>
            <a:xfrm>
              <a:off x="6668202" y="569922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01C2B71-C7BB-0E9F-C8BA-2F868C20B0C2}"/>
                </a:ext>
              </a:extLst>
            </p:cNvPr>
            <p:cNvSpPr txBox="1"/>
            <p:nvPr/>
          </p:nvSpPr>
          <p:spPr>
            <a:xfrm>
              <a:off x="7523633" y="569922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928531F-A324-CB18-2AB6-580346EFB51A}"/>
                </a:ext>
              </a:extLst>
            </p:cNvPr>
            <p:cNvSpPr txBox="1"/>
            <p:nvPr/>
          </p:nvSpPr>
          <p:spPr>
            <a:xfrm>
              <a:off x="8379064" y="569922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154C423-E829-7909-ACE0-06F302B66F05}"/>
                </a:ext>
              </a:extLst>
            </p:cNvPr>
            <p:cNvSpPr txBox="1"/>
            <p:nvPr/>
          </p:nvSpPr>
          <p:spPr>
            <a:xfrm>
              <a:off x="9811994" y="5700668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8CCEF5A-BD89-68AE-4490-64BA8E37EB18}"/>
                    </a:ext>
                  </a:extLst>
                </p:cNvPr>
                <p:cNvSpPr/>
                <p:nvPr/>
              </p:nvSpPr>
              <p:spPr>
                <a:xfrm>
                  <a:off x="8188947" y="6190397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8CCEF5A-BD89-68AE-4490-64BA8E37EB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947" y="6190397"/>
                  <a:ext cx="465704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76E58A1F-3A26-70A0-34D6-ABC40ABF4974}"/>
                    </a:ext>
                  </a:extLst>
                </p:cNvPr>
                <p:cNvSpPr/>
                <p:nvPr/>
              </p:nvSpPr>
              <p:spPr>
                <a:xfrm>
                  <a:off x="7523633" y="6222443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76E58A1F-3A26-70A0-34D6-ABC40ABF49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633" y="6222443"/>
                  <a:ext cx="465704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DBE60C6-EFFF-111D-BBA3-02732877368B}"/>
                    </a:ext>
                  </a:extLst>
                </p:cNvPr>
                <p:cNvSpPr/>
                <p:nvPr/>
              </p:nvSpPr>
              <p:spPr>
                <a:xfrm>
                  <a:off x="6689781" y="6214816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DBE60C6-EFFF-111D-BBA3-0273287736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9781" y="6214816"/>
                  <a:ext cx="465704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1AECC1B0-E63E-304B-5741-DD11B3C483C7}"/>
                    </a:ext>
                  </a:extLst>
                </p:cNvPr>
                <p:cNvSpPr/>
                <p:nvPr/>
              </p:nvSpPr>
              <p:spPr>
                <a:xfrm>
                  <a:off x="5807151" y="6213021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1AECC1B0-E63E-304B-5741-DD11B3C48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151" y="6213021"/>
                  <a:ext cx="465704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A6DE9120-8CF6-DE92-FE7E-2A3F10A359BE}"/>
                    </a:ext>
                  </a:extLst>
                </p:cNvPr>
                <p:cNvSpPr/>
                <p:nvPr/>
              </p:nvSpPr>
              <p:spPr>
                <a:xfrm>
                  <a:off x="4978314" y="6214816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A6DE9120-8CF6-DE92-FE7E-2A3F10A35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8314" y="6214816"/>
                  <a:ext cx="465704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F1B7013A-8E95-79EE-B7A2-2EFCD5DCCC25}"/>
                    </a:ext>
                  </a:extLst>
                </p:cNvPr>
                <p:cNvSpPr/>
                <p:nvPr/>
              </p:nvSpPr>
              <p:spPr>
                <a:xfrm>
                  <a:off x="4101909" y="6222443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0070C0"/>
                    </a:solidFill>
                    <a:ea typeface="Cambria Math" panose="02040503050406030204" pitchFamily="18" charset="0"/>
                    <a:sym typeface="Helvetica Light"/>
                  </a:endParaRPr>
                </a:p>
              </p:txBody>
            </p:sp>
          </mc:Choice>
          <mc:Fallback xmlns=""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F1B7013A-8E95-79EE-B7A2-2EFCD5DCCC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1909" y="6222443"/>
                  <a:ext cx="465704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A8B2687-EFD8-8037-E162-1A55781F1AE3}"/>
                </a:ext>
              </a:extLst>
            </p:cNvPr>
            <p:cNvSpPr txBox="1"/>
            <p:nvPr/>
          </p:nvSpPr>
          <p:spPr>
            <a:xfrm>
              <a:off x="3197830" y="569922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5E5F207-C0D4-9A14-3BD2-B7FD2A3599D1}"/>
                    </a:ext>
                  </a:extLst>
                </p:cNvPr>
                <p:cNvSpPr/>
                <p:nvPr/>
              </p:nvSpPr>
              <p:spPr>
                <a:xfrm>
                  <a:off x="9370353" y="6223888"/>
                  <a:ext cx="21178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𝒓𝒆𝒎𝒂𝒊𝒏𝒅𝒆𝒓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𝒊𝒔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𝒃𝒊𝒕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5E5F207-C0D4-9A14-3BD2-B7FD2A3599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0353" y="6223888"/>
                  <a:ext cx="2117887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2D3968F-1008-8223-AA3A-7405A8945A04}"/>
                </a:ext>
              </a:extLst>
            </p:cNvPr>
            <p:cNvSpPr txBox="1"/>
            <p:nvPr/>
          </p:nvSpPr>
          <p:spPr>
            <a:xfrm>
              <a:off x="2359388" y="5691596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A050638-1190-EC05-16F6-A065005279EE}"/>
              </a:ext>
            </a:extLst>
          </p:cNvPr>
          <p:cNvGrpSpPr/>
          <p:nvPr/>
        </p:nvGrpSpPr>
        <p:grpSpPr>
          <a:xfrm>
            <a:off x="2033527" y="3429000"/>
            <a:ext cx="8727937" cy="825832"/>
            <a:chOff x="2033527" y="3429000"/>
            <a:chExt cx="8727937" cy="82583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F775767-5709-4B47-A311-B00BCFC92EB2}"/>
                </a:ext>
              </a:extLst>
            </p:cNvPr>
            <p:cNvGrpSpPr/>
            <p:nvPr/>
          </p:nvGrpSpPr>
          <p:grpSpPr>
            <a:xfrm>
              <a:off x="2033527" y="3429000"/>
              <a:ext cx="6971646" cy="825832"/>
              <a:chOff x="2166875" y="2075110"/>
              <a:chExt cx="6971646" cy="82583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091163-3649-4248-B994-C309B70C6FEA}"/>
                  </a:ext>
                </a:extLst>
              </p:cNvPr>
              <p:cNvSpPr txBox="1"/>
              <p:nvPr/>
            </p:nvSpPr>
            <p:spPr>
              <a:xfrm>
                <a:off x="2503983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AE1640-CEF7-A64F-883A-269E304F66EE}"/>
                  </a:ext>
                </a:extLst>
              </p:cNvPr>
              <p:cNvSpPr txBox="1"/>
              <p:nvPr/>
            </p:nvSpPr>
            <p:spPr>
              <a:xfrm>
                <a:off x="3359414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34A0D-8536-0D46-96AC-B049C9B9AF8C}"/>
                  </a:ext>
                </a:extLst>
              </p:cNvPr>
              <p:cNvSpPr txBox="1"/>
              <p:nvPr/>
            </p:nvSpPr>
            <p:spPr>
              <a:xfrm>
                <a:off x="8491999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F8838F-3E00-E742-9291-AF8C7FCB36C0}"/>
                  </a:ext>
                </a:extLst>
              </p:cNvPr>
              <p:cNvSpPr txBox="1"/>
              <p:nvPr/>
            </p:nvSpPr>
            <p:spPr>
              <a:xfrm>
                <a:off x="4214845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66A89C-07C3-404C-A81C-CBD4677CD518}"/>
                  </a:ext>
                </a:extLst>
              </p:cNvPr>
              <p:cNvSpPr txBox="1"/>
              <p:nvPr/>
            </p:nvSpPr>
            <p:spPr>
              <a:xfrm>
                <a:off x="5070276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E8DE2F-A983-5941-8ACF-8F194FC36488}"/>
                  </a:ext>
                </a:extLst>
              </p:cNvPr>
              <p:cNvSpPr txBox="1"/>
              <p:nvPr/>
            </p:nvSpPr>
            <p:spPr>
              <a:xfrm>
                <a:off x="5925707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D15797-A251-6147-BF39-8E375781F067}"/>
                  </a:ext>
                </a:extLst>
              </p:cNvPr>
              <p:cNvSpPr txBox="1"/>
              <p:nvPr/>
            </p:nvSpPr>
            <p:spPr>
              <a:xfrm>
                <a:off x="6781138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B5B74D-42E7-4343-9723-32600E37475A}"/>
                  </a:ext>
                </a:extLst>
              </p:cNvPr>
              <p:cNvSpPr txBox="1"/>
              <p:nvPr/>
            </p:nvSpPr>
            <p:spPr>
              <a:xfrm>
                <a:off x="7636569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3B50D5B7-58AF-0745-8F64-275C6E17D716}"/>
                      </a:ext>
                    </a:extLst>
                  </p:cNvPr>
                  <p:cNvSpPr/>
                  <p:nvPr/>
                </p:nvSpPr>
                <p:spPr>
                  <a:xfrm>
                    <a:off x="8358820" y="2562388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6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3B50D5B7-58AF-0745-8F64-275C6E17D71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58820" y="2562388"/>
                    <a:ext cx="779701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4D98E6C-CD8D-3646-B8A0-06286B2BC349}"/>
                      </a:ext>
                    </a:extLst>
                  </p:cNvPr>
                  <p:cNvSpPr/>
                  <p:nvPr/>
                </p:nvSpPr>
                <p:spPr>
                  <a:xfrm>
                    <a:off x="7492126" y="2562388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4D98E6C-CD8D-3646-B8A0-06286B2BC34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2126" y="2562388"/>
                    <a:ext cx="779701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6AABFBF8-6561-944A-802D-56D0DA7DA5F3}"/>
                      </a:ext>
                    </a:extLst>
                  </p:cNvPr>
                  <p:cNvSpPr/>
                  <p:nvPr/>
                </p:nvSpPr>
                <p:spPr>
                  <a:xfrm>
                    <a:off x="6621015" y="2562388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𝟒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6AABFBF8-6561-944A-802D-56D0DA7DA5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21015" y="2562388"/>
                    <a:ext cx="779701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79322107-AB68-414E-B22E-37738E026824}"/>
                      </a:ext>
                    </a:extLst>
                  </p:cNvPr>
                  <p:cNvSpPr/>
                  <p:nvPr/>
                </p:nvSpPr>
                <p:spPr>
                  <a:xfrm>
                    <a:off x="5779906" y="2562388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𝟖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79322107-AB68-414E-B22E-37738E0268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9906" y="2562388"/>
                    <a:ext cx="779701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552B2E52-5DDB-7B48-BF32-A6A1A739E036}"/>
                      </a:ext>
                    </a:extLst>
                  </p:cNvPr>
                  <p:cNvSpPr/>
                  <p:nvPr/>
                </p:nvSpPr>
                <p:spPr>
                  <a:xfrm>
                    <a:off x="4881108" y="2562388"/>
                    <a:ext cx="903132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𝟏𝟔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552B2E52-5DDB-7B48-BF32-A6A1A739E0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1108" y="2562388"/>
                    <a:ext cx="903132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EA886540-4F91-6342-B8A3-73F3A2C71F3E}"/>
                      </a:ext>
                    </a:extLst>
                  </p:cNvPr>
                  <p:cNvSpPr/>
                  <p:nvPr/>
                </p:nvSpPr>
                <p:spPr>
                  <a:xfrm>
                    <a:off x="4013501" y="2562388"/>
                    <a:ext cx="903132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𝟓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𝟑𝟐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EA886540-4F91-6342-B8A3-73F3A2C71F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3501" y="2562388"/>
                    <a:ext cx="903132" cy="33855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9F891819-82BA-C844-9D99-ACA80F3EC034}"/>
                      </a:ext>
                    </a:extLst>
                  </p:cNvPr>
                  <p:cNvSpPr/>
                  <p:nvPr/>
                </p:nvSpPr>
                <p:spPr>
                  <a:xfrm>
                    <a:off x="3145894" y="2562388"/>
                    <a:ext cx="903132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𝟔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𝟔𝟒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9F891819-82BA-C844-9D99-ACA80F3EC0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5894" y="2562388"/>
                    <a:ext cx="903132" cy="3385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4175D63D-33EB-8445-AA60-58443DFD882C}"/>
                      </a:ext>
                    </a:extLst>
                  </p:cNvPr>
                  <p:cNvSpPr/>
                  <p:nvPr/>
                </p:nvSpPr>
                <p:spPr>
                  <a:xfrm>
                    <a:off x="2166875" y="2562388"/>
                    <a:ext cx="1026563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𝟕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𝟏𝟐𝟖</m:t>
                          </m:r>
                        </m:oMath>
                      </m:oMathPara>
                    </a14:m>
                    <a:endParaRPr lang="en-US" sz="1600" b="1" dirty="0">
                      <a:solidFill>
                        <a:srgbClr val="0070C0"/>
                      </a:solidFill>
                      <a:ea typeface="Cambria Math" panose="02040503050406030204" pitchFamily="18" charset="0"/>
                      <a:sym typeface="Helvetica Light"/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4175D63D-33EB-8445-AA60-58443DFD88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6875" y="2562388"/>
                    <a:ext cx="1026563" cy="338554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34E993B6-0494-6339-20EE-3D3A6E1A1447}"/>
                    </a:ext>
                  </a:extLst>
                </p:cNvPr>
                <p:cNvSpPr/>
                <p:nvPr/>
              </p:nvSpPr>
              <p:spPr>
                <a:xfrm>
                  <a:off x="9467520" y="3549065"/>
                  <a:ext cx="129394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𝟔𝟓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𝒃𝒂𝒔𝒆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𝟏𝟎</m:t>
                        </m:r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34E993B6-0494-6339-20EE-3D3A6E1A14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520" y="3549065"/>
                  <a:ext cx="1293944" cy="338554"/>
                </a:xfrm>
                <a:prstGeom prst="rect">
                  <a:avLst/>
                </a:prstGeom>
                <a:blipFill>
                  <a:blip r:embed="rId24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64FBADA-5858-C0D1-1F8E-029C0BF983E0}"/>
              </a:ext>
            </a:extLst>
          </p:cNvPr>
          <p:cNvGrpSpPr/>
          <p:nvPr/>
        </p:nvGrpSpPr>
        <p:grpSpPr>
          <a:xfrm>
            <a:off x="38114" y="4196141"/>
            <a:ext cx="11420008" cy="1179637"/>
            <a:chOff x="38114" y="4196141"/>
            <a:chExt cx="11420008" cy="1179637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7706C78-E8DB-BB04-D725-FCCFB08C0FDD}"/>
                </a:ext>
              </a:extLst>
            </p:cNvPr>
            <p:cNvSpPr txBox="1"/>
            <p:nvPr/>
          </p:nvSpPr>
          <p:spPr>
            <a:xfrm>
              <a:off x="3213972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21DEDD2-AB82-01C2-442D-7BA0980404C2}"/>
                </a:ext>
              </a:extLst>
            </p:cNvPr>
            <p:cNvSpPr txBox="1"/>
            <p:nvPr/>
          </p:nvSpPr>
          <p:spPr>
            <a:xfrm>
              <a:off x="4069403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58384C5-0897-0475-C99B-A409CDB0181B}"/>
                </a:ext>
              </a:extLst>
            </p:cNvPr>
            <p:cNvSpPr txBox="1"/>
            <p:nvPr/>
          </p:nvSpPr>
          <p:spPr>
            <a:xfrm>
              <a:off x="9715024" y="45140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8B49291-0A01-F68E-44F7-09335BA3D151}"/>
                </a:ext>
              </a:extLst>
            </p:cNvPr>
            <p:cNvSpPr txBox="1"/>
            <p:nvPr/>
          </p:nvSpPr>
          <p:spPr>
            <a:xfrm>
              <a:off x="4924834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F6AA8AB-EF33-EB5E-34D5-BB992211F46F}"/>
                </a:ext>
              </a:extLst>
            </p:cNvPr>
            <p:cNvSpPr txBox="1"/>
            <p:nvPr/>
          </p:nvSpPr>
          <p:spPr>
            <a:xfrm>
              <a:off x="5780265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C70CDC-E46C-788B-B5C8-19CBCDA7D6C2}"/>
                </a:ext>
              </a:extLst>
            </p:cNvPr>
            <p:cNvSpPr txBox="1"/>
            <p:nvPr/>
          </p:nvSpPr>
          <p:spPr>
            <a:xfrm>
              <a:off x="6635696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5F6E90-7625-67E4-8240-FCEA3D0FA9AF}"/>
                </a:ext>
              </a:extLst>
            </p:cNvPr>
            <p:cNvSpPr txBox="1"/>
            <p:nvPr/>
          </p:nvSpPr>
          <p:spPr>
            <a:xfrm>
              <a:off x="7491127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436718E-ADBF-B1C0-6F03-4B3792EAE5CB}"/>
                </a:ext>
              </a:extLst>
            </p:cNvPr>
            <p:cNvSpPr txBox="1"/>
            <p:nvPr/>
          </p:nvSpPr>
          <p:spPr>
            <a:xfrm>
              <a:off x="8346558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03682C5-9AD0-95B3-C76E-3396CDF783D0}"/>
                    </a:ext>
                  </a:extLst>
                </p:cNvPr>
                <p:cNvSpPr/>
                <p:nvPr/>
              </p:nvSpPr>
              <p:spPr>
                <a:xfrm>
                  <a:off x="9701475" y="4196141"/>
                  <a:ext cx="46570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03682C5-9AD0-95B3-C76E-3396CDF783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1475" y="4196141"/>
                  <a:ext cx="465705" cy="33855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5FC37E9A-3532-CEBE-3733-5B2CF251D492}"/>
                    </a:ext>
                  </a:extLst>
                </p:cNvPr>
                <p:cNvSpPr/>
                <p:nvPr/>
              </p:nvSpPr>
              <p:spPr>
                <a:xfrm>
                  <a:off x="8280985" y="4980907"/>
                  <a:ext cx="46570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5FC37E9A-3532-CEBE-3733-5B2CF251D4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0985" y="4980907"/>
                  <a:ext cx="465705" cy="33855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0C644C66-AF9C-90CD-37CE-E9F2F0321092}"/>
                    </a:ext>
                  </a:extLst>
                </p:cNvPr>
                <p:cNvSpPr/>
                <p:nvPr/>
              </p:nvSpPr>
              <p:spPr>
                <a:xfrm>
                  <a:off x="7424890" y="4959450"/>
                  <a:ext cx="46570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0C644C66-AF9C-90CD-37CE-E9F2F03210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4890" y="4959450"/>
                  <a:ext cx="465705" cy="338554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D7E72284-9061-E223-7F76-F45196B90DC7}"/>
                    </a:ext>
                  </a:extLst>
                </p:cNvPr>
                <p:cNvSpPr/>
                <p:nvPr/>
              </p:nvSpPr>
              <p:spPr>
                <a:xfrm>
                  <a:off x="6538880" y="5005925"/>
                  <a:ext cx="46570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D7E72284-9061-E223-7F76-F45196B90D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8880" y="5005925"/>
                  <a:ext cx="465705" cy="338554"/>
                </a:xfrm>
                <a:prstGeom prst="rect">
                  <a:avLst/>
                </a:prstGeom>
                <a:blipFill>
                  <a:blip r:embed="rId28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1ADC7952-A165-4FBD-AA86-292138C67979}"/>
                    </a:ext>
                  </a:extLst>
                </p:cNvPr>
                <p:cNvSpPr/>
                <p:nvPr/>
              </p:nvSpPr>
              <p:spPr>
                <a:xfrm>
                  <a:off x="5692189" y="4980907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1ADC7952-A165-4FBD-AA86-292138C679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89" y="4980907"/>
                  <a:ext cx="465704" cy="33855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19DE85C-D12E-F266-4808-296606437831}"/>
                    </a:ext>
                  </a:extLst>
                </p:cNvPr>
                <p:cNvSpPr/>
                <p:nvPr/>
              </p:nvSpPr>
              <p:spPr>
                <a:xfrm>
                  <a:off x="4891716" y="4980907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19DE85C-D12E-F266-4808-2966064378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1716" y="4980907"/>
                  <a:ext cx="465704" cy="338554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AB8FE1ED-D978-9938-639B-AD89260DA76E}"/>
                    </a:ext>
                  </a:extLst>
                </p:cNvPr>
                <p:cNvSpPr/>
                <p:nvPr/>
              </p:nvSpPr>
              <p:spPr>
                <a:xfrm>
                  <a:off x="3974631" y="4980907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AB8FE1ED-D978-9938-639B-AD89260DA7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4631" y="4980907"/>
                  <a:ext cx="465704" cy="338554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24C1C823-A180-7014-861C-6107A176A976}"/>
                    </a:ext>
                  </a:extLst>
                </p:cNvPr>
                <p:cNvSpPr/>
                <p:nvPr/>
              </p:nvSpPr>
              <p:spPr>
                <a:xfrm>
                  <a:off x="3132323" y="4971418"/>
                  <a:ext cx="46570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0070C0"/>
                    </a:solidFill>
                    <a:ea typeface="Cambria Math" panose="02040503050406030204" pitchFamily="18" charset="0"/>
                    <a:sym typeface="Helvetica Light"/>
                  </a:endParaRPr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24C1C823-A180-7014-861C-6107A176A9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2323" y="4971418"/>
                  <a:ext cx="465705" cy="338554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C624BBF-9909-872A-2FCD-DAA04DD0939D}"/>
                </a:ext>
              </a:extLst>
            </p:cNvPr>
            <p:cNvSpPr txBox="1"/>
            <p:nvPr/>
          </p:nvSpPr>
          <p:spPr>
            <a:xfrm>
              <a:off x="2309893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B5C72D4-197E-BDEE-9744-C7DEFF92ACE5}"/>
                    </a:ext>
                  </a:extLst>
                </p:cNvPr>
                <p:cNvSpPr/>
                <p:nvPr/>
              </p:nvSpPr>
              <p:spPr>
                <a:xfrm>
                  <a:off x="9385119" y="5037224"/>
                  <a:ext cx="207300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𝒓𝒆𝒎𝒂𝒊𝒏𝒅𝒆𝒓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𝒊𝒔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𝒃𝒊𝒕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𝟎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B5C72D4-197E-BDEE-9744-C7DEFF92AC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119" y="5037224"/>
                  <a:ext cx="2073003" cy="338554"/>
                </a:xfrm>
                <a:prstGeom prst="rect">
                  <a:avLst/>
                </a:prstGeom>
                <a:blipFill>
                  <a:blip r:embed="rId33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8FFE74C9-87F5-4B92-3515-32E5D7638987}"/>
                    </a:ext>
                  </a:extLst>
                </p:cNvPr>
                <p:cNvSpPr/>
                <p:nvPr/>
              </p:nvSpPr>
              <p:spPr>
                <a:xfrm>
                  <a:off x="38114" y="4537259"/>
                  <a:ext cx="238148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𝒔𝒉𝒊𝒇𝒕</m:t>
                        </m:r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𝒊𝒏</m:t>
                        </m:r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𝒂</m:t>
                        </m:r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𝒛𝒆𝒓𝒐</m:t>
                        </m:r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→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8FFE74C9-87F5-4B92-3515-32E5D76389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14" y="4537259"/>
                  <a:ext cx="2381486" cy="400110"/>
                </a:xfrm>
                <a:prstGeom prst="rect">
                  <a:avLst/>
                </a:prstGeom>
                <a:blipFill>
                  <a:blip r:embed="rId34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48A0F66-D9C6-9804-3F90-813DFA83E819}"/>
              </a:ext>
            </a:extLst>
          </p:cNvPr>
          <p:cNvGrpSpPr/>
          <p:nvPr/>
        </p:nvGrpSpPr>
        <p:grpSpPr>
          <a:xfrm>
            <a:off x="2770758" y="3929845"/>
            <a:ext cx="6981447" cy="637569"/>
            <a:chOff x="2770758" y="3929845"/>
            <a:chExt cx="6981447" cy="637569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08D3AAA-1351-F51B-00E7-91F0FE655A46}"/>
                </a:ext>
              </a:extLst>
            </p:cNvPr>
            <p:cNvCxnSpPr/>
            <p:nvPr/>
          </p:nvCxnSpPr>
          <p:spPr>
            <a:xfrm>
              <a:off x="3625534" y="3929845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3F7FAC8-4690-323D-5B6C-BFD3559C23AE}"/>
                </a:ext>
              </a:extLst>
            </p:cNvPr>
            <p:cNvCxnSpPr>
              <a:cxnSpLocks/>
            </p:cNvCxnSpPr>
            <p:nvPr/>
          </p:nvCxnSpPr>
          <p:spPr>
            <a:xfrm>
              <a:off x="8774194" y="3941813"/>
              <a:ext cx="978011" cy="625601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5AD1020-81C4-C379-62C4-5D01C0B3D707}"/>
                </a:ext>
              </a:extLst>
            </p:cNvPr>
            <p:cNvCxnSpPr/>
            <p:nvPr/>
          </p:nvCxnSpPr>
          <p:spPr>
            <a:xfrm>
              <a:off x="2770758" y="3941813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0DB53BDA-1664-2897-5905-CCEE197CEB20}"/>
                </a:ext>
              </a:extLst>
            </p:cNvPr>
            <p:cNvCxnSpPr/>
            <p:nvPr/>
          </p:nvCxnSpPr>
          <p:spPr>
            <a:xfrm>
              <a:off x="4523303" y="3941813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D85374EB-3A5E-1710-BF3C-36F511D25077}"/>
                </a:ext>
              </a:extLst>
            </p:cNvPr>
            <p:cNvCxnSpPr/>
            <p:nvPr/>
          </p:nvCxnSpPr>
          <p:spPr>
            <a:xfrm>
              <a:off x="5335756" y="3953100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A44485A-6A6F-DD09-A398-5EE31B1162B4}"/>
                </a:ext>
              </a:extLst>
            </p:cNvPr>
            <p:cNvCxnSpPr/>
            <p:nvPr/>
          </p:nvCxnSpPr>
          <p:spPr>
            <a:xfrm>
              <a:off x="6198919" y="3964567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A32B4F1-4E20-DA3D-5C86-1802C9759F03}"/>
                </a:ext>
              </a:extLst>
            </p:cNvPr>
            <p:cNvCxnSpPr/>
            <p:nvPr/>
          </p:nvCxnSpPr>
          <p:spPr>
            <a:xfrm>
              <a:off x="7056122" y="3956992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ADC4043C-C1FB-87F8-CDA4-3BB43C43244C}"/>
                </a:ext>
              </a:extLst>
            </p:cNvPr>
            <p:cNvCxnSpPr/>
            <p:nvPr/>
          </p:nvCxnSpPr>
          <p:spPr>
            <a:xfrm>
              <a:off x="7915350" y="3956992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355A8F2-72E1-78BA-B2DF-F5B1D7A4928B}"/>
              </a:ext>
            </a:extLst>
          </p:cNvPr>
          <p:cNvGrpSpPr/>
          <p:nvPr/>
        </p:nvGrpSpPr>
        <p:grpSpPr>
          <a:xfrm>
            <a:off x="2721515" y="5005925"/>
            <a:ext cx="6981447" cy="637569"/>
            <a:chOff x="2770758" y="3929845"/>
            <a:chExt cx="6981447" cy="637569"/>
          </a:xfrm>
        </p:grpSpPr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6AE8C86-877C-CCA5-EFF5-46F775A9E40B}"/>
                </a:ext>
              </a:extLst>
            </p:cNvPr>
            <p:cNvCxnSpPr/>
            <p:nvPr/>
          </p:nvCxnSpPr>
          <p:spPr>
            <a:xfrm>
              <a:off x="3625534" y="3929845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F950D050-D50D-9019-334D-B21377D6CA27}"/>
                </a:ext>
              </a:extLst>
            </p:cNvPr>
            <p:cNvCxnSpPr>
              <a:cxnSpLocks/>
            </p:cNvCxnSpPr>
            <p:nvPr/>
          </p:nvCxnSpPr>
          <p:spPr>
            <a:xfrm>
              <a:off x="8774194" y="3941813"/>
              <a:ext cx="978011" cy="625601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8B956D9-C3CE-2806-8BAA-9366A21BA4E6}"/>
                </a:ext>
              </a:extLst>
            </p:cNvPr>
            <p:cNvCxnSpPr/>
            <p:nvPr/>
          </p:nvCxnSpPr>
          <p:spPr>
            <a:xfrm>
              <a:off x="2770758" y="3941813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182EDF0D-6200-3A76-98BF-8D016AF6C822}"/>
                </a:ext>
              </a:extLst>
            </p:cNvPr>
            <p:cNvCxnSpPr/>
            <p:nvPr/>
          </p:nvCxnSpPr>
          <p:spPr>
            <a:xfrm>
              <a:off x="4523303" y="3941813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9CC2C9F5-8BF6-2BB4-37AE-3A255EE268EC}"/>
                </a:ext>
              </a:extLst>
            </p:cNvPr>
            <p:cNvCxnSpPr/>
            <p:nvPr/>
          </p:nvCxnSpPr>
          <p:spPr>
            <a:xfrm>
              <a:off x="5335756" y="3953100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701EF8A-605F-26CF-4F48-94BBD2C7B6EC}"/>
                </a:ext>
              </a:extLst>
            </p:cNvPr>
            <p:cNvCxnSpPr/>
            <p:nvPr/>
          </p:nvCxnSpPr>
          <p:spPr>
            <a:xfrm>
              <a:off x="6198919" y="3964567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63286500-CCFB-8EFC-73F7-490AF8832BE7}"/>
                </a:ext>
              </a:extLst>
            </p:cNvPr>
            <p:cNvCxnSpPr/>
            <p:nvPr/>
          </p:nvCxnSpPr>
          <p:spPr>
            <a:xfrm>
              <a:off x="7056122" y="3956992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32CF1C2B-7746-21DB-8E93-54B1436A3CE9}"/>
                </a:ext>
              </a:extLst>
            </p:cNvPr>
            <p:cNvCxnSpPr/>
            <p:nvPr/>
          </p:nvCxnSpPr>
          <p:spPr>
            <a:xfrm>
              <a:off x="7915350" y="3956992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B5D82F2F-E16F-4A90-4FAA-D19263CD5B14}"/>
                  </a:ext>
                </a:extLst>
              </p:cNvPr>
              <p:cNvSpPr/>
              <p:nvPr/>
            </p:nvSpPr>
            <p:spPr>
              <a:xfrm>
                <a:off x="10436518" y="4615968"/>
                <a:ext cx="12939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𝟑𝟐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𝒃𝒂𝒔𝒆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𝟏𝟎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B5D82F2F-E16F-4A90-4FAA-D19263CD5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518" y="4615968"/>
                <a:ext cx="1293944" cy="338554"/>
              </a:xfrm>
              <a:prstGeom prst="rect">
                <a:avLst/>
              </a:prstGeom>
              <a:blipFill>
                <a:blip r:embed="rId35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A54213DB-A331-6EB4-841B-7D964A0FDC83}"/>
                  </a:ext>
                </a:extLst>
              </p:cNvPr>
              <p:cNvSpPr/>
              <p:nvPr/>
            </p:nvSpPr>
            <p:spPr>
              <a:xfrm>
                <a:off x="10468580" y="5793001"/>
                <a:ext cx="12939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𝟏𝟔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𝒃𝒂𝒔𝒆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𝟏𝟎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A54213DB-A331-6EB4-841B-7D964A0FD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580" y="5793001"/>
                <a:ext cx="1293944" cy="338554"/>
              </a:xfrm>
              <a:prstGeom prst="rect">
                <a:avLst/>
              </a:prstGeom>
              <a:blipFill>
                <a:blip r:embed="rId36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0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 animBg="1"/>
      <p:bldP spid="33" grpId="0" animBg="1"/>
      <p:bldP spid="42" grpId="0"/>
      <p:bldP spid="137" grpId="0"/>
      <p:bldP spid="1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Unsigned Decimal to Unsigned Binary Conversion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C9508-C5CC-4A42-99A2-6EA06C0A2D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0AF1CF7-1C6B-D40B-1195-19C0C8231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860717"/>
              </p:ext>
            </p:extLst>
          </p:nvPr>
        </p:nvGraphicFramePr>
        <p:xfrm>
          <a:off x="2189329" y="990025"/>
          <a:ext cx="8128000" cy="3835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84919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532357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dividend 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Quotient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Remainder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249/2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124/2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588433" y="5241444"/>
                <a:ext cx="11015133" cy="1253061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249(base 10)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   </m:t>
                        </m:r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</m:t>
                            </m:r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  =    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𝑏</m:t>
                    </m:r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1 </m:t>
                    </m:r>
                  </m:oMath>
                </a14:m>
                <a:endPara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Helvetica Ligh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11111001 = (1x128) + (1x64) + (1x32) + (1x16) + (1x8) + 1 = 249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588433" y="5241444"/>
                <a:ext cx="11015133" cy="1253061"/>
              </a:xfrm>
              <a:blipFill>
                <a:blip r:embed="rId2"/>
                <a:stretch>
                  <a:fillRect l="-922" t="-1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Arrow 1">
            <a:extLst>
              <a:ext uri="{FF2B5EF4-FFF2-40B4-BE49-F238E27FC236}">
                <a16:creationId xmlns:a16="http://schemas.microsoft.com/office/drawing/2014/main" id="{41D53E37-C655-7982-B180-6060CC2210FC}"/>
              </a:ext>
            </a:extLst>
          </p:cNvPr>
          <p:cNvSpPr/>
          <p:nvPr/>
        </p:nvSpPr>
        <p:spPr>
          <a:xfrm>
            <a:off x="1797444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E302AD6-E454-91E2-5C0A-F1201975A163}"/>
              </a:ext>
            </a:extLst>
          </p:cNvPr>
          <p:cNvSpPr/>
          <p:nvPr/>
        </p:nvSpPr>
        <p:spPr>
          <a:xfrm>
            <a:off x="1797443" y="198334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6E8DB87-9E6E-31F3-5CA4-F5F725DA3AC4}"/>
              </a:ext>
            </a:extLst>
          </p:cNvPr>
          <p:cNvSpPr/>
          <p:nvPr/>
        </p:nvSpPr>
        <p:spPr>
          <a:xfrm>
            <a:off x="1797442" y="239878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72D2324-9887-CE88-FDC7-831DEBA301DF}"/>
              </a:ext>
            </a:extLst>
          </p:cNvPr>
          <p:cNvSpPr/>
          <p:nvPr/>
        </p:nvSpPr>
        <p:spPr>
          <a:xfrm>
            <a:off x="1797441" y="275711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AAE6BED-91F9-AFED-F618-444B536E6EAA}"/>
              </a:ext>
            </a:extLst>
          </p:cNvPr>
          <p:cNvSpPr/>
          <p:nvPr/>
        </p:nvSpPr>
        <p:spPr>
          <a:xfrm>
            <a:off x="1797440" y="315640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582FAF8-EA0B-1CC2-D88C-1FC5B0B00F39}"/>
              </a:ext>
            </a:extLst>
          </p:cNvPr>
          <p:cNvSpPr/>
          <p:nvPr/>
        </p:nvSpPr>
        <p:spPr>
          <a:xfrm>
            <a:off x="1797439" y="361979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6A3C8D6-1E0F-5383-9EE7-7EF0DEA70CBD}"/>
              </a:ext>
            </a:extLst>
          </p:cNvPr>
          <p:cNvSpPr/>
          <p:nvPr/>
        </p:nvSpPr>
        <p:spPr>
          <a:xfrm>
            <a:off x="1797438" y="406329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F18A099-5C45-2433-86BD-8EA859447AA4}"/>
              </a:ext>
            </a:extLst>
          </p:cNvPr>
          <p:cNvSpPr/>
          <p:nvPr/>
        </p:nvSpPr>
        <p:spPr>
          <a:xfrm>
            <a:off x="1797437" y="451157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136A84B-46A4-FA77-BDF8-451F072723FF}"/>
              </a:ext>
            </a:extLst>
          </p:cNvPr>
          <p:cNvSpPr/>
          <p:nvPr/>
        </p:nvSpPr>
        <p:spPr>
          <a:xfrm>
            <a:off x="6596272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9225F88-FC58-B118-5894-FFDBE9623AAD}"/>
              </a:ext>
            </a:extLst>
          </p:cNvPr>
          <p:cNvSpPr/>
          <p:nvPr/>
        </p:nvSpPr>
        <p:spPr>
          <a:xfrm>
            <a:off x="6596271" y="194945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4CC0843-D660-D504-3E4B-39556D514A87}"/>
              </a:ext>
            </a:extLst>
          </p:cNvPr>
          <p:cNvSpPr/>
          <p:nvPr/>
        </p:nvSpPr>
        <p:spPr>
          <a:xfrm>
            <a:off x="6596271" y="239217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2B4C34B-E1C5-730B-BBAB-F3ECB08BC6CF}"/>
              </a:ext>
            </a:extLst>
          </p:cNvPr>
          <p:cNvSpPr/>
          <p:nvPr/>
        </p:nvSpPr>
        <p:spPr>
          <a:xfrm>
            <a:off x="6596270" y="28348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0CB9596-CD89-7E55-9172-455713DCD335}"/>
              </a:ext>
            </a:extLst>
          </p:cNvPr>
          <p:cNvSpPr/>
          <p:nvPr/>
        </p:nvSpPr>
        <p:spPr>
          <a:xfrm>
            <a:off x="6596269" y="324606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FEDB1CD-8AA2-B398-1F6E-551FD17AB898}"/>
              </a:ext>
            </a:extLst>
          </p:cNvPr>
          <p:cNvSpPr/>
          <p:nvPr/>
        </p:nvSpPr>
        <p:spPr>
          <a:xfrm>
            <a:off x="6596269" y="360908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A408091-DFE4-3675-97D9-646BC6D58B7E}"/>
              </a:ext>
            </a:extLst>
          </p:cNvPr>
          <p:cNvSpPr/>
          <p:nvPr/>
        </p:nvSpPr>
        <p:spPr>
          <a:xfrm>
            <a:off x="6596269" y="4041172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840018-39FC-F13A-0C19-A44C8DBD696A}"/>
              </a:ext>
            </a:extLst>
          </p:cNvPr>
          <p:cNvSpPr/>
          <p:nvPr/>
        </p:nvSpPr>
        <p:spPr>
          <a:xfrm>
            <a:off x="6595225" y="445974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0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 animBg="1"/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D75F4C-D697-DB46-8380-649913D51F2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3883" y="1723572"/>
            <a:ext cx="5371395" cy="34068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endParaRPr lang="en-US" sz="2400" dirty="0"/>
          </a:p>
          <a:p>
            <a:r>
              <a:rPr lang="en-US" sz="2400" dirty="0"/>
              <a:t>Base conversion via a sequence of </a:t>
            </a:r>
            <a:r>
              <a:rPr lang="en-US" sz="2400" dirty="0">
                <a:solidFill>
                  <a:srgbClr val="0070C0"/>
                </a:solidFill>
              </a:rPr>
              <a:t>n multiplications </a:t>
            </a:r>
            <a:r>
              <a:rPr lang="en-US" sz="2400" dirty="0">
                <a:solidFill>
                  <a:srgbClr val="FF0000"/>
                </a:solidFill>
              </a:rPr>
              <a:t>(left shift)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3"/>
                </a:solidFill>
              </a:rPr>
              <a:t>n additions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1</a:t>
            </a:r>
            <a:r>
              <a:rPr lang="en-US" sz="2200" dirty="0">
                <a:solidFill>
                  <a:schemeClr val="accent1"/>
                </a:solidFill>
              </a:rPr>
              <a:t>1</a:t>
            </a:r>
            <a:r>
              <a:rPr lang="en-US" sz="2200" dirty="0">
                <a:solidFill>
                  <a:srgbClr val="2C895B"/>
                </a:solidFill>
              </a:rPr>
              <a:t>1</a:t>
            </a:r>
            <a:r>
              <a:rPr lang="en-US" sz="2200" dirty="0">
                <a:solidFill>
                  <a:schemeClr val="accent6"/>
                </a:solidFill>
              </a:rPr>
              <a:t> base 2 -&gt; ((</a:t>
            </a:r>
            <a:r>
              <a:rPr lang="en-US" sz="2200" dirty="0">
                <a:solidFill>
                  <a:srgbClr val="FF0000"/>
                </a:solidFill>
              </a:rPr>
              <a:t>1</a:t>
            </a:r>
            <a:r>
              <a:rPr lang="en-US" sz="2200" dirty="0">
                <a:solidFill>
                  <a:schemeClr val="accent6"/>
                </a:solidFill>
              </a:rPr>
              <a:t>x2 + </a:t>
            </a:r>
            <a:r>
              <a:rPr lang="en-US" sz="2200" dirty="0">
                <a:solidFill>
                  <a:schemeClr val="accent1"/>
                </a:solidFill>
              </a:rPr>
              <a:t>1) </a:t>
            </a:r>
            <a:r>
              <a:rPr lang="en-US" sz="2200" dirty="0">
                <a:solidFill>
                  <a:schemeClr val="accent6"/>
                </a:solidFill>
              </a:rPr>
              <a:t>x 2</a:t>
            </a:r>
            <a:r>
              <a:rPr lang="en-US" sz="2200" dirty="0">
                <a:solidFill>
                  <a:schemeClr val="accent1"/>
                </a:solidFill>
              </a:rPr>
              <a:t>) </a:t>
            </a:r>
            <a:r>
              <a:rPr lang="en-US" sz="2200" dirty="0">
                <a:solidFill>
                  <a:srgbClr val="2C895B"/>
                </a:solidFill>
              </a:rPr>
              <a:t>+ 1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Alternatively, you can memorize and use the positional weights to convert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371F6-A4F7-E242-989A-E259DBA3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170119"/>
            <a:ext cx="11741547" cy="427644"/>
          </a:xfrm>
        </p:spPr>
        <p:txBody>
          <a:bodyPr/>
          <a:lstStyle/>
          <a:p>
            <a:r>
              <a:rPr lang="en-US" dirty="0"/>
              <a:t>Left Bit Shift &amp; add:  Unsigned Binary to Unsigned Decimal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8C5B0-AEA4-1342-99A1-3B87337DA88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7FBBE31-713A-D0DF-9667-37B657E11823}"/>
              </a:ext>
            </a:extLst>
          </p:cNvPr>
          <p:cNvGrpSpPr/>
          <p:nvPr/>
        </p:nvGrpSpPr>
        <p:grpSpPr>
          <a:xfrm>
            <a:off x="6512567" y="845141"/>
            <a:ext cx="5415211" cy="825832"/>
            <a:chOff x="2884615" y="685382"/>
            <a:chExt cx="5415211" cy="825832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8C7DAEB-5FDC-5AA9-1288-2D706CDF53AD}"/>
                </a:ext>
              </a:extLst>
            </p:cNvPr>
            <p:cNvGrpSpPr/>
            <p:nvPr/>
          </p:nvGrpSpPr>
          <p:grpSpPr>
            <a:xfrm>
              <a:off x="4042413" y="685382"/>
              <a:ext cx="4257413" cy="825832"/>
              <a:chOff x="4042413" y="685382"/>
              <a:chExt cx="4257413" cy="8258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E8CE56-C1CB-FF83-7BF7-9ED81E0D85EF}"/>
                  </a:ext>
                </a:extLst>
              </p:cNvPr>
              <p:cNvSpPr txBox="1"/>
              <p:nvPr/>
            </p:nvSpPr>
            <p:spPr>
              <a:xfrm>
                <a:off x="7653304" y="685382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3EB27B-8917-A29F-1362-59DC7A4398E7}"/>
                  </a:ext>
                </a:extLst>
              </p:cNvPr>
              <p:cNvSpPr txBox="1"/>
              <p:nvPr/>
            </p:nvSpPr>
            <p:spPr>
              <a:xfrm>
                <a:off x="4231581" y="685382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238CF9-A635-F8FF-49DD-C89DD32881B9}"/>
                  </a:ext>
                </a:extLst>
              </p:cNvPr>
              <p:cNvSpPr txBox="1"/>
              <p:nvPr/>
            </p:nvSpPr>
            <p:spPr>
              <a:xfrm>
                <a:off x="5087012" y="685382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9D61F7-08BF-5908-B2EE-39BB87F61DB3}"/>
                  </a:ext>
                </a:extLst>
              </p:cNvPr>
              <p:cNvSpPr txBox="1"/>
              <p:nvPr/>
            </p:nvSpPr>
            <p:spPr>
              <a:xfrm>
                <a:off x="5942443" y="685382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A0E1D7-4746-E25D-195B-877C5C6DF7A0}"/>
                  </a:ext>
                </a:extLst>
              </p:cNvPr>
              <p:cNvSpPr txBox="1"/>
              <p:nvPr/>
            </p:nvSpPr>
            <p:spPr>
              <a:xfrm>
                <a:off x="6797874" y="685382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7F1F3007-0D77-D2BE-8D90-A06AAA5921AF}"/>
                      </a:ext>
                    </a:extLst>
                  </p:cNvPr>
                  <p:cNvSpPr/>
                  <p:nvPr/>
                </p:nvSpPr>
                <p:spPr>
                  <a:xfrm>
                    <a:off x="7520125" y="1172660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6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7F1F3007-0D77-D2BE-8D90-A06AAA5921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0125" y="1172660"/>
                    <a:ext cx="779701" cy="3385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DA120D01-E486-8C30-ACB5-6FE6A17CADA9}"/>
                      </a:ext>
                    </a:extLst>
                  </p:cNvPr>
                  <p:cNvSpPr/>
                  <p:nvPr/>
                </p:nvSpPr>
                <p:spPr>
                  <a:xfrm>
                    <a:off x="6653431" y="1172660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DA120D01-E486-8C30-ACB5-6FE6A17CAD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3431" y="1172660"/>
                    <a:ext cx="779701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7E90021-4184-B2E6-95F1-F211A8F67F1F}"/>
                      </a:ext>
                    </a:extLst>
                  </p:cNvPr>
                  <p:cNvSpPr/>
                  <p:nvPr/>
                </p:nvSpPr>
                <p:spPr>
                  <a:xfrm>
                    <a:off x="5782320" y="1172660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𝟒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7E90021-4184-B2E6-95F1-F211A8F67F1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2320" y="1172660"/>
                    <a:ext cx="779701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3F6BD33-D2E1-C308-93D8-6D2E7323CD72}"/>
                      </a:ext>
                    </a:extLst>
                  </p:cNvPr>
                  <p:cNvSpPr/>
                  <p:nvPr/>
                </p:nvSpPr>
                <p:spPr>
                  <a:xfrm>
                    <a:off x="4941211" y="1172660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𝟖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3F6BD33-D2E1-C308-93D8-6D2E7323CD7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1211" y="1172660"/>
                    <a:ext cx="779701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40C86E90-AE7C-4BFF-5A9A-A3C7A2FEA9E2}"/>
                      </a:ext>
                    </a:extLst>
                  </p:cNvPr>
                  <p:cNvSpPr/>
                  <p:nvPr/>
                </p:nvSpPr>
                <p:spPr>
                  <a:xfrm>
                    <a:off x="4042413" y="1172660"/>
                    <a:ext cx="903132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𝟏𝟔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40C86E90-AE7C-4BFF-5A9A-A3C7A2FEA9E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2413" y="1172660"/>
                    <a:ext cx="903132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79329CB-58E5-0D9C-FF3B-126EEA58D264}"/>
                    </a:ext>
                  </a:extLst>
                </p:cNvPr>
                <p:cNvSpPr/>
                <p:nvPr/>
              </p:nvSpPr>
              <p:spPr>
                <a:xfrm>
                  <a:off x="2884615" y="804644"/>
                  <a:ext cx="129394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𝟐𝟗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𝒃𝒂𝒔𝒆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𝟏𝟎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79329CB-58E5-0D9C-FF3B-126EEA58D2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4615" y="804644"/>
                  <a:ext cx="1293944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B4D44B3-21CD-48C3-F12D-1806EEA3E66D}"/>
              </a:ext>
            </a:extLst>
          </p:cNvPr>
          <p:cNvGrpSpPr/>
          <p:nvPr/>
        </p:nvGrpSpPr>
        <p:grpSpPr>
          <a:xfrm>
            <a:off x="6338288" y="1720718"/>
            <a:ext cx="5398956" cy="933430"/>
            <a:chOff x="2664153" y="1680855"/>
            <a:chExt cx="5398956" cy="9334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BDF256-4A1C-251E-CC61-9648AB9A824D}"/>
                </a:ext>
              </a:extLst>
            </p:cNvPr>
            <p:cNvSpPr txBox="1"/>
            <p:nvPr/>
          </p:nvSpPr>
          <p:spPr>
            <a:xfrm>
              <a:off x="6754506" y="1736882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600114-E31F-58E0-720F-F369346998E8}"/>
                </a:ext>
              </a:extLst>
            </p:cNvPr>
            <p:cNvSpPr txBox="1"/>
            <p:nvPr/>
          </p:nvSpPr>
          <p:spPr>
            <a:xfrm>
              <a:off x="4188214" y="1736882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A748BE-D98B-FAC9-2878-1593027B9753}"/>
                </a:ext>
              </a:extLst>
            </p:cNvPr>
            <p:cNvSpPr txBox="1"/>
            <p:nvPr/>
          </p:nvSpPr>
          <p:spPr>
            <a:xfrm>
              <a:off x="5043645" y="1736882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10A8F8-9F7B-96DD-C1D4-4B951A2B3B30}"/>
                </a:ext>
              </a:extLst>
            </p:cNvPr>
            <p:cNvSpPr txBox="1"/>
            <p:nvPr/>
          </p:nvSpPr>
          <p:spPr>
            <a:xfrm>
              <a:off x="5899076" y="1736882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E2EFFCF-FB2C-59D0-3FC3-50C8F44159D3}"/>
                    </a:ext>
                  </a:extLst>
                </p:cNvPr>
                <p:cNvSpPr/>
                <p:nvPr/>
              </p:nvSpPr>
              <p:spPr>
                <a:xfrm>
                  <a:off x="6727343" y="2184404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E2EFFCF-FB2C-59D0-3FC3-50C8F44159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7343" y="2184404"/>
                  <a:ext cx="465704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32D58B1-C8DA-8A8A-2462-B3D784487786}"/>
                    </a:ext>
                  </a:extLst>
                </p:cNvPr>
                <p:cNvSpPr/>
                <p:nvPr/>
              </p:nvSpPr>
              <p:spPr>
                <a:xfrm>
                  <a:off x="5860649" y="2184404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32D58B1-C8DA-8A8A-2462-B3D7844877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0649" y="2184404"/>
                  <a:ext cx="465704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3AB368-DA15-8711-5D8F-41166AD3857D}"/>
                    </a:ext>
                  </a:extLst>
                </p:cNvPr>
                <p:cNvSpPr/>
                <p:nvPr/>
              </p:nvSpPr>
              <p:spPr>
                <a:xfrm>
                  <a:off x="4989538" y="2184404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3AB368-DA15-8711-5D8F-41166AD385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9538" y="2184404"/>
                  <a:ext cx="465704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DB39CA9-C988-4B35-CF10-633B7BF65B9E}"/>
                    </a:ext>
                  </a:extLst>
                </p:cNvPr>
                <p:cNvSpPr/>
                <p:nvPr/>
              </p:nvSpPr>
              <p:spPr>
                <a:xfrm>
                  <a:off x="4148429" y="2184404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DB39CA9-C988-4B35-CF10-633B7BF65B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429" y="2184404"/>
                  <a:ext cx="465704" cy="338554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ED1BE5-9C68-A46A-B2CB-62547F6B6116}"/>
                </a:ext>
              </a:extLst>
            </p:cNvPr>
            <p:cNvSpPr txBox="1"/>
            <p:nvPr/>
          </p:nvSpPr>
          <p:spPr>
            <a:xfrm>
              <a:off x="7663641" y="1736882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8492544-47F3-3306-0880-856D725B5A7D}"/>
                </a:ext>
              </a:extLst>
            </p:cNvPr>
            <p:cNvSpPr txBox="1"/>
            <p:nvPr/>
          </p:nvSpPr>
          <p:spPr>
            <a:xfrm>
              <a:off x="3028614" y="1747433"/>
              <a:ext cx="399468" cy="523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47139D-5282-AB72-58AA-170B4BF61D51}"/>
                </a:ext>
              </a:extLst>
            </p:cNvPr>
            <p:cNvSpPr txBox="1"/>
            <p:nvPr/>
          </p:nvSpPr>
          <p:spPr>
            <a:xfrm>
              <a:off x="3589473" y="1736882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+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CBC82B-74C8-B07F-A426-D67598BA7CC6}"/>
                </a:ext>
              </a:extLst>
            </p:cNvPr>
            <p:cNvSpPr txBox="1"/>
            <p:nvPr/>
          </p:nvSpPr>
          <p:spPr>
            <a:xfrm>
              <a:off x="2664153" y="1680855"/>
              <a:ext cx="304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(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E544BD-ED5B-C936-B033-57D8790E423F}"/>
                </a:ext>
              </a:extLst>
            </p:cNvPr>
            <p:cNvSpPr txBox="1"/>
            <p:nvPr/>
          </p:nvSpPr>
          <p:spPr>
            <a:xfrm>
              <a:off x="4600989" y="1709799"/>
              <a:ext cx="304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A0A83F0-8998-9145-7EE0-0BEA8BA9A08F}"/>
                    </a:ext>
                  </a:extLst>
                </p:cNvPr>
                <p:cNvSpPr/>
                <p:nvPr/>
              </p:nvSpPr>
              <p:spPr>
                <a:xfrm>
                  <a:off x="2995496" y="2275731"/>
                  <a:ext cx="52931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𝒙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A0A83F0-8998-9145-7EE0-0BEA8BA9A0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5496" y="2275731"/>
                  <a:ext cx="529312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7513989-A6FB-95FE-8A3B-B23C4A543A1B}"/>
              </a:ext>
            </a:extLst>
          </p:cNvPr>
          <p:cNvGrpSpPr/>
          <p:nvPr/>
        </p:nvGrpSpPr>
        <p:grpSpPr>
          <a:xfrm>
            <a:off x="6360121" y="2701418"/>
            <a:ext cx="5398956" cy="814337"/>
            <a:chOff x="2664153" y="2713399"/>
            <a:chExt cx="5398956" cy="81433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0A951A-5594-1238-355A-3E0E5AC6B5E0}"/>
                </a:ext>
              </a:extLst>
            </p:cNvPr>
            <p:cNvSpPr txBox="1"/>
            <p:nvPr/>
          </p:nvSpPr>
          <p:spPr>
            <a:xfrm>
              <a:off x="5974553" y="272505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76C698D-4C5D-EB22-1A10-EF3145F5C422}"/>
                </a:ext>
              </a:extLst>
            </p:cNvPr>
            <p:cNvSpPr txBox="1"/>
            <p:nvPr/>
          </p:nvSpPr>
          <p:spPr>
            <a:xfrm>
              <a:off x="4171092" y="272505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2C895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4E06AE-CF35-6861-E7A7-E0F6520A42FE}"/>
                </a:ext>
              </a:extLst>
            </p:cNvPr>
            <p:cNvSpPr txBox="1"/>
            <p:nvPr/>
          </p:nvSpPr>
          <p:spPr>
            <a:xfrm>
              <a:off x="6800516" y="272505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597366-DC58-25B0-73E8-0D53E14E7925}"/>
                    </a:ext>
                  </a:extLst>
                </p:cNvPr>
                <p:cNvSpPr/>
                <p:nvPr/>
              </p:nvSpPr>
              <p:spPr>
                <a:xfrm>
                  <a:off x="5908317" y="3189182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597366-DC58-25B0-73E8-0D53E14E79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8317" y="3189182"/>
                  <a:ext cx="465704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EA378E6-9C36-28AC-B266-6223223BC0F4}"/>
                    </a:ext>
                  </a:extLst>
                </p:cNvPr>
                <p:cNvSpPr/>
                <p:nvPr/>
              </p:nvSpPr>
              <p:spPr>
                <a:xfrm>
                  <a:off x="5074019" y="3176841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EA378E6-9C36-28AC-B266-6223223BC0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019" y="3176841"/>
                  <a:ext cx="465704" cy="338554"/>
                </a:xfrm>
                <a:prstGeom prst="rect">
                  <a:avLst/>
                </a:prstGeom>
                <a:blipFill>
                  <a:blip r:embed="rId15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42157B5-AA1C-9B3C-9611-B5384316FC03}"/>
                    </a:ext>
                  </a:extLst>
                </p:cNvPr>
                <p:cNvSpPr/>
                <p:nvPr/>
              </p:nvSpPr>
              <p:spPr>
                <a:xfrm>
                  <a:off x="4152271" y="3178631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42157B5-AA1C-9B3C-9611-B5384316FC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2271" y="3178631"/>
                  <a:ext cx="465704" cy="338554"/>
                </a:xfrm>
                <a:prstGeom prst="rect">
                  <a:avLst/>
                </a:prstGeom>
                <a:blipFill>
                  <a:blip r:embed="rId16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F917F0-2F11-2DA8-0AC7-E20AC2E63562}"/>
                </a:ext>
              </a:extLst>
            </p:cNvPr>
            <p:cNvSpPr txBox="1"/>
            <p:nvPr/>
          </p:nvSpPr>
          <p:spPr>
            <a:xfrm>
              <a:off x="7663641" y="272505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B80C2FC-4BB4-5691-EAB7-125637A47284}"/>
                </a:ext>
              </a:extLst>
            </p:cNvPr>
            <p:cNvSpPr txBox="1"/>
            <p:nvPr/>
          </p:nvSpPr>
          <p:spPr>
            <a:xfrm>
              <a:off x="3028614" y="2725054"/>
              <a:ext cx="399468" cy="523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F7232-3086-7AEE-A027-598D6EB599B3}"/>
                </a:ext>
              </a:extLst>
            </p:cNvPr>
            <p:cNvSpPr txBox="1"/>
            <p:nvPr/>
          </p:nvSpPr>
          <p:spPr>
            <a:xfrm>
              <a:off x="3589473" y="2774679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+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6AAC0C-8FF4-9C9A-4D33-0AFBBA20CE8F}"/>
                </a:ext>
              </a:extLst>
            </p:cNvPr>
            <p:cNvSpPr txBox="1"/>
            <p:nvPr/>
          </p:nvSpPr>
          <p:spPr>
            <a:xfrm>
              <a:off x="2664153" y="2713399"/>
              <a:ext cx="304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(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1875D8-89DD-EE90-39A8-E9F15D2CD374}"/>
                </a:ext>
              </a:extLst>
            </p:cNvPr>
            <p:cNvSpPr txBox="1"/>
            <p:nvPr/>
          </p:nvSpPr>
          <p:spPr>
            <a:xfrm>
              <a:off x="4600989" y="2742343"/>
              <a:ext cx="304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9B78B1-7BC7-22E3-3356-0F3B23F8E973}"/>
                </a:ext>
              </a:extLst>
            </p:cNvPr>
            <p:cNvSpPr txBox="1"/>
            <p:nvPr/>
          </p:nvSpPr>
          <p:spPr>
            <a:xfrm>
              <a:off x="5107137" y="272505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F57893D-AB15-DF8E-56F1-35A219C58F62}"/>
                    </a:ext>
                  </a:extLst>
                </p:cNvPr>
                <p:cNvSpPr/>
                <p:nvPr/>
              </p:nvSpPr>
              <p:spPr>
                <a:xfrm>
                  <a:off x="2929398" y="3189182"/>
                  <a:ext cx="52931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𝒙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F57893D-AB15-DF8E-56F1-35A219C58F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9398" y="3189182"/>
                  <a:ext cx="529312" cy="338554"/>
                </a:xfrm>
                <a:prstGeom prst="rect">
                  <a:avLst/>
                </a:prstGeom>
                <a:blipFill>
                  <a:blip r:embed="rId17"/>
                  <a:stretch>
                    <a:fillRect b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030781C-5565-D14E-230B-BDC910620979}"/>
              </a:ext>
            </a:extLst>
          </p:cNvPr>
          <p:cNvGrpSpPr/>
          <p:nvPr/>
        </p:nvGrpSpPr>
        <p:grpSpPr>
          <a:xfrm>
            <a:off x="6386625" y="3582220"/>
            <a:ext cx="5398956" cy="866093"/>
            <a:chOff x="2758673" y="3276688"/>
            <a:chExt cx="5398956" cy="8660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C483DE7-E0BC-971D-DE6B-A77389CA70D6}"/>
                    </a:ext>
                  </a:extLst>
                </p:cNvPr>
                <p:cNvSpPr/>
                <p:nvPr/>
              </p:nvSpPr>
              <p:spPr>
                <a:xfrm>
                  <a:off x="5130556" y="3793676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C483DE7-E0BC-971D-DE6B-A77389CA70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0556" y="3793676"/>
                  <a:ext cx="465704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E610F12-8F82-81A6-6EFB-7E6B3BCFD9B4}"/>
                    </a:ext>
                  </a:extLst>
                </p:cNvPr>
                <p:cNvSpPr/>
                <p:nvPr/>
              </p:nvSpPr>
              <p:spPr>
                <a:xfrm>
                  <a:off x="4231758" y="3804227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E610F12-8F82-81A6-6EFB-7E6B3BCFD9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758" y="3804227"/>
                  <a:ext cx="465704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9E05448A-F7AB-5B5D-B8EA-8A134DE2AEEC}"/>
                    </a:ext>
                  </a:extLst>
                </p:cNvPr>
                <p:cNvSpPr/>
                <p:nvPr/>
              </p:nvSpPr>
              <p:spPr>
                <a:xfrm>
                  <a:off x="2972942" y="3804227"/>
                  <a:ext cx="52931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𝒙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9E05448A-F7AB-5B5D-B8EA-8A134DE2AE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2942" y="3804227"/>
                  <a:ext cx="529312" cy="338554"/>
                </a:xfrm>
                <a:prstGeom prst="rect">
                  <a:avLst/>
                </a:prstGeom>
                <a:blipFill>
                  <a:blip r:embed="rId20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25FCBBC-E757-49CA-74F7-5FF5B0BBCB93}"/>
                </a:ext>
              </a:extLst>
            </p:cNvPr>
            <p:cNvGrpSpPr/>
            <p:nvPr/>
          </p:nvGrpSpPr>
          <p:grpSpPr>
            <a:xfrm>
              <a:off x="2758673" y="3276688"/>
              <a:ext cx="5398956" cy="584500"/>
              <a:chOff x="2664153" y="3659949"/>
              <a:chExt cx="5398956" cy="584500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DFAE14-39D3-6FA4-4016-46A93DC555D9}"/>
                  </a:ext>
                </a:extLst>
              </p:cNvPr>
              <p:cNvSpPr txBox="1"/>
              <p:nvPr/>
            </p:nvSpPr>
            <p:spPr>
              <a:xfrm>
                <a:off x="5043645" y="3688893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A48D23C-8C44-786E-6967-6148FB33AD36}"/>
                  </a:ext>
                </a:extLst>
              </p:cNvPr>
              <p:cNvSpPr txBox="1"/>
              <p:nvPr/>
            </p:nvSpPr>
            <p:spPr>
              <a:xfrm>
                <a:off x="6800516" y="3671604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4C9C08B-44A1-8F6E-595F-A038A45A4375}"/>
                  </a:ext>
                </a:extLst>
              </p:cNvPr>
              <p:cNvSpPr txBox="1"/>
              <p:nvPr/>
            </p:nvSpPr>
            <p:spPr>
              <a:xfrm>
                <a:off x="7663641" y="3671604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938B084-EE6F-9481-542E-EE93BF870D4B}"/>
                  </a:ext>
                </a:extLst>
              </p:cNvPr>
              <p:cNvSpPr txBox="1"/>
              <p:nvPr/>
            </p:nvSpPr>
            <p:spPr>
              <a:xfrm>
                <a:off x="3028614" y="3671604"/>
                <a:ext cx="399468" cy="5232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64F809-548B-0685-52CD-F7937DA8C8DA}"/>
                  </a:ext>
                </a:extLst>
              </p:cNvPr>
              <p:cNvSpPr txBox="1"/>
              <p:nvPr/>
            </p:nvSpPr>
            <p:spPr>
              <a:xfrm>
                <a:off x="3589473" y="3721229"/>
                <a:ext cx="3946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89DAD2-CB8A-2791-B800-1FDE0F2AF2BE}"/>
                  </a:ext>
                </a:extLst>
              </p:cNvPr>
              <p:cNvSpPr txBox="1"/>
              <p:nvPr/>
            </p:nvSpPr>
            <p:spPr>
              <a:xfrm>
                <a:off x="2664153" y="3659949"/>
                <a:ext cx="304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E533495-6E18-CC82-3AF8-F5EE756BB372}"/>
                  </a:ext>
                </a:extLst>
              </p:cNvPr>
              <p:cNvSpPr txBox="1"/>
              <p:nvPr/>
            </p:nvSpPr>
            <p:spPr>
              <a:xfrm>
                <a:off x="4600989" y="3688893"/>
                <a:ext cx="304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52871D2-1579-83EB-DEEF-2D3FB377EB13}"/>
                  </a:ext>
                </a:extLst>
              </p:cNvPr>
              <p:cNvSpPr txBox="1"/>
              <p:nvPr/>
            </p:nvSpPr>
            <p:spPr>
              <a:xfrm>
                <a:off x="4161928" y="367934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3D3AD2E-5362-2F00-6211-FAB3EAA5B78D}"/>
                  </a:ext>
                </a:extLst>
              </p:cNvPr>
              <p:cNvSpPr txBox="1"/>
              <p:nvPr/>
            </p:nvSpPr>
            <p:spPr>
              <a:xfrm>
                <a:off x="5932311" y="3688893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BEC6AB8-CC70-9493-7180-649C7DD34367}"/>
              </a:ext>
            </a:extLst>
          </p:cNvPr>
          <p:cNvGrpSpPr/>
          <p:nvPr/>
        </p:nvGrpSpPr>
        <p:grpSpPr>
          <a:xfrm>
            <a:off x="6377279" y="4460977"/>
            <a:ext cx="5398956" cy="911374"/>
            <a:chOff x="2575758" y="4632139"/>
            <a:chExt cx="5398956" cy="91137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938243A-A3F6-09C7-F0E8-0FF78F3F119F}"/>
                </a:ext>
              </a:extLst>
            </p:cNvPr>
            <p:cNvSpPr txBox="1"/>
            <p:nvPr/>
          </p:nvSpPr>
          <p:spPr>
            <a:xfrm>
              <a:off x="4107550" y="467590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0004A98-271D-3707-1C51-B5C062F4C5AF}"/>
                </a:ext>
              </a:extLst>
            </p:cNvPr>
            <p:cNvSpPr txBox="1"/>
            <p:nvPr/>
          </p:nvSpPr>
          <p:spPr>
            <a:xfrm>
              <a:off x="6712121" y="464379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1FE3A17-B310-1FDE-38C7-50BA4304D376}"/>
                    </a:ext>
                  </a:extLst>
                </p:cNvPr>
                <p:cNvSpPr/>
                <p:nvPr/>
              </p:nvSpPr>
              <p:spPr>
                <a:xfrm>
                  <a:off x="4073299" y="5204959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1FE3A17-B310-1FDE-38C7-50BA4304D3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3299" y="5204959"/>
                  <a:ext cx="465704" cy="338554"/>
                </a:xfrm>
                <a:prstGeom prst="rect">
                  <a:avLst/>
                </a:prstGeom>
                <a:blipFill>
                  <a:blip r:embed="rId21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54972FB-FB30-E469-DBD3-A7C7B0D34B85}"/>
                </a:ext>
              </a:extLst>
            </p:cNvPr>
            <p:cNvSpPr txBox="1"/>
            <p:nvPr/>
          </p:nvSpPr>
          <p:spPr>
            <a:xfrm>
              <a:off x="7575246" y="464379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9D60745-3BDE-88FB-4E3B-865A860E4EFF}"/>
                </a:ext>
              </a:extLst>
            </p:cNvPr>
            <p:cNvSpPr txBox="1"/>
            <p:nvPr/>
          </p:nvSpPr>
          <p:spPr>
            <a:xfrm>
              <a:off x="2940219" y="4643794"/>
              <a:ext cx="614271" cy="523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14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59744EC-B8E0-A0A0-7168-277ADC207232}"/>
                </a:ext>
              </a:extLst>
            </p:cNvPr>
            <p:cNvSpPr txBox="1"/>
            <p:nvPr/>
          </p:nvSpPr>
          <p:spPr>
            <a:xfrm>
              <a:off x="3501078" y="4693419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+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30A4D8E-3A5D-EC67-462B-8D3D4DFCD8BE}"/>
                </a:ext>
              </a:extLst>
            </p:cNvPr>
            <p:cNvSpPr txBox="1"/>
            <p:nvPr/>
          </p:nvSpPr>
          <p:spPr>
            <a:xfrm>
              <a:off x="2575758" y="4632139"/>
              <a:ext cx="304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(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C36340E-9A06-6012-8815-18E305CB1A82}"/>
                </a:ext>
              </a:extLst>
            </p:cNvPr>
            <p:cNvSpPr txBox="1"/>
            <p:nvPr/>
          </p:nvSpPr>
          <p:spPr>
            <a:xfrm>
              <a:off x="4512594" y="4661083"/>
              <a:ext cx="304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17D8D09-E68A-D57B-92A6-FAAC32A65809}"/>
                </a:ext>
              </a:extLst>
            </p:cNvPr>
            <p:cNvSpPr txBox="1"/>
            <p:nvPr/>
          </p:nvSpPr>
          <p:spPr>
            <a:xfrm>
              <a:off x="5010346" y="4691421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4F5A53A-E21F-4986-DF97-4F076B52E01F}"/>
                    </a:ext>
                  </a:extLst>
                </p:cNvPr>
                <p:cNvSpPr/>
                <p:nvPr/>
              </p:nvSpPr>
              <p:spPr>
                <a:xfrm>
                  <a:off x="2787995" y="5134426"/>
                  <a:ext cx="52931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𝒙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4F5A53A-E21F-4986-DF97-4F076B52E0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995" y="5134426"/>
                  <a:ext cx="529312" cy="338554"/>
                </a:xfrm>
                <a:prstGeom prst="rect">
                  <a:avLst/>
                </a:prstGeom>
                <a:blipFill>
                  <a:blip r:embed="rId22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4E2F537-0BC9-362F-C2E2-DD00D874D203}"/>
                </a:ext>
              </a:extLst>
            </p:cNvPr>
            <p:cNvSpPr txBox="1"/>
            <p:nvPr/>
          </p:nvSpPr>
          <p:spPr>
            <a:xfrm>
              <a:off x="5843916" y="466108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68E605E-DB2C-836F-FCC9-91B4105F52CE}"/>
              </a:ext>
            </a:extLst>
          </p:cNvPr>
          <p:cNvGrpSpPr/>
          <p:nvPr/>
        </p:nvGrpSpPr>
        <p:grpSpPr>
          <a:xfrm>
            <a:off x="6665013" y="5445484"/>
            <a:ext cx="5034495" cy="572845"/>
            <a:chOff x="2828880" y="5710687"/>
            <a:chExt cx="5034495" cy="572845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5F794EC-C33C-C23A-2AAE-0DCE038C2149}"/>
                </a:ext>
              </a:extLst>
            </p:cNvPr>
            <p:cNvSpPr txBox="1"/>
            <p:nvPr/>
          </p:nvSpPr>
          <p:spPr>
            <a:xfrm>
              <a:off x="3996211" y="5742796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D841BC6-0134-19E5-7003-64CBB6AA12E7}"/>
                </a:ext>
              </a:extLst>
            </p:cNvPr>
            <p:cNvSpPr txBox="1"/>
            <p:nvPr/>
          </p:nvSpPr>
          <p:spPr>
            <a:xfrm>
              <a:off x="6600782" y="5710687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F23385F-F772-CB00-9A57-D03E4C3D601F}"/>
                </a:ext>
              </a:extLst>
            </p:cNvPr>
            <p:cNvSpPr txBox="1"/>
            <p:nvPr/>
          </p:nvSpPr>
          <p:spPr>
            <a:xfrm>
              <a:off x="7463907" y="5710687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A4F3250-9431-1E8D-4B42-B2F7680DA2D7}"/>
                </a:ext>
              </a:extLst>
            </p:cNvPr>
            <p:cNvSpPr txBox="1"/>
            <p:nvPr/>
          </p:nvSpPr>
          <p:spPr>
            <a:xfrm>
              <a:off x="2828880" y="5710687"/>
              <a:ext cx="614271" cy="523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29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F04CDE2-A66C-745F-3DAB-57D3634E1825}"/>
                </a:ext>
              </a:extLst>
            </p:cNvPr>
            <p:cNvSpPr txBox="1"/>
            <p:nvPr/>
          </p:nvSpPr>
          <p:spPr>
            <a:xfrm>
              <a:off x="3389739" y="5760312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+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D88957F-B4B5-F430-B566-907449D79596}"/>
                </a:ext>
              </a:extLst>
            </p:cNvPr>
            <p:cNvSpPr txBox="1"/>
            <p:nvPr/>
          </p:nvSpPr>
          <p:spPr>
            <a:xfrm>
              <a:off x="4899007" y="575831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CE4330-DB48-9203-CC25-F306C1DF47CA}"/>
                </a:ext>
              </a:extLst>
            </p:cNvPr>
            <p:cNvSpPr txBox="1"/>
            <p:nvPr/>
          </p:nvSpPr>
          <p:spPr>
            <a:xfrm>
              <a:off x="5732577" y="5727976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sp>
        <p:nvSpPr>
          <p:cNvPr id="101" name="Content Placeholder 1">
            <a:extLst>
              <a:ext uri="{FF2B5EF4-FFF2-40B4-BE49-F238E27FC236}">
                <a16:creationId xmlns:a16="http://schemas.microsoft.com/office/drawing/2014/main" id="{75B748C2-5D77-963D-BEA2-ED8A73C1F18D}"/>
              </a:ext>
            </a:extLst>
          </p:cNvPr>
          <p:cNvSpPr txBox="1">
            <a:spLocks/>
          </p:cNvSpPr>
          <p:nvPr/>
        </p:nvSpPr>
        <p:spPr>
          <a:xfrm>
            <a:off x="886088" y="6057241"/>
            <a:ext cx="9082090" cy="6605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70C0"/>
                </a:solidFill>
              </a:rPr>
              <a:t>1</a:t>
            </a:r>
            <a:r>
              <a:rPr lang="en-US" sz="2800" dirty="0">
                <a:solidFill>
                  <a:srgbClr val="FF0000"/>
                </a:solidFill>
              </a:rPr>
              <a:t>1</a:t>
            </a:r>
            <a:r>
              <a:rPr lang="en-US" sz="2800" dirty="0">
                <a:solidFill>
                  <a:srgbClr val="2C895B"/>
                </a:solidFill>
              </a:rPr>
              <a:t>1</a:t>
            </a:r>
            <a:r>
              <a:rPr lang="en-US" sz="2800" dirty="0">
                <a:solidFill>
                  <a:srgbClr val="7030A0"/>
                </a:solidFill>
              </a:rPr>
              <a:t>0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1 </a:t>
            </a:r>
            <a:r>
              <a:rPr lang="en-US" sz="1600" dirty="0"/>
              <a:t>base 2 </a:t>
            </a:r>
            <a:r>
              <a:rPr lang="en-US" sz="2400" dirty="0"/>
              <a:t>= (</a:t>
            </a:r>
            <a:r>
              <a:rPr lang="en-US" sz="2800" dirty="0">
                <a:solidFill>
                  <a:srgbClr val="0070C0"/>
                </a:solidFill>
              </a:rPr>
              <a:t>1</a:t>
            </a:r>
            <a:r>
              <a:rPr lang="en-US" sz="2400" dirty="0"/>
              <a:t> x 16) + (</a:t>
            </a:r>
            <a:r>
              <a:rPr lang="en-US" sz="2400" dirty="0">
                <a:solidFill>
                  <a:srgbClr val="FF0000"/>
                </a:solidFill>
              </a:rPr>
              <a:t>1 </a:t>
            </a:r>
            <a:r>
              <a:rPr lang="en-US" sz="2400" dirty="0"/>
              <a:t>x 8) + (</a:t>
            </a:r>
            <a:r>
              <a:rPr lang="en-US" sz="2400" dirty="0">
                <a:solidFill>
                  <a:srgbClr val="2C895B"/>
                </a:solidFill>
              </a:rPr>
              <a:t>1</a:t>
            </a:r>
            <a:r>
              <a:rPr lang="en-US" sz="2400" dirty="0"/>
              <a:t> x 4) + (</a:t>
            </a:r>
            <a:r>
              <a:rPr lang="en-US" sz="2400" dirty="0">
                <a:solidFill>
                  <a:srgbClr val="7030A0"/>
                </a:solidFill>
              </a:rPr>
              <a:t>0</a:t>
            </a:r>
            <a:r>
              <a:rPr lang="en-US" sz="2400" dirty="0"/>
              <a:t> x 2) + (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1 </a:t>
            </a:r>
            <a:r>
              <a:rPr lang="en-US" sz="2400" dirty="0"/>
              <a:t>x 1) = 29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8B43DF3-7151-FA75-8384-E16B937E1A52}"/>
              </a:ext>
            </a:extLst>
          </p:cNvPr>
          <p:cNvCxnSpPr>
            <a:cxnSpLocks/>
          </p:cNvCxnSpPr>
          <p:nvPr/>
        </p:nvCxnSpPr>
        <p:spPr>
          <a:xfrm flipH="1">
            <a:off x="7027818" y="1369321"/>
            <a:ext cx="839242" cy="495352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5E61E27-10C9-1671-54D4-CA2408B0FDDB}"/>
              </a:ext>
            </a:extLst>
          </p:cNvPr>
          <p:cNvCxnSpPr>
            <a:cxnSpLocks/>
          </p:cNvCxnSpPr>
          <p:nvPr/>
        </p:nvCxnSpPr>
        <p:spPr>
          <a:xfrm flipH="1">
            <a:off x="7087014" y="2157440"/>
            <a:ext cx="360918" cy="558935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C295331-5B99-8077-2FE6-1B6BA8B61EE1}"/>
              </a:ext>
            </a:extLst>
          </p:cNvPr>
          <p:cNvCxnSpPr>
            <a:cxnSpLocks/>
          </p:cNvCxnSpPr>
          <p:nvPr/>
        </p:nvCxnSpPr>
        <p:spPr>
          <a:xfrm flipH="1">
            <a:off x="7081355" y="3132397"/>
            <a:ext cx="360918" cy="558935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CB318D5-A8E6-D7D8-F505-BB2CC5E4BF6A}"/>
              </a:ext>
            </a:extLst>
          </p:cNvPr>
          <p:cNvCxnSpPr>
            <a:cxnSpLocks/>
          </p:cNvCxnSpPr>
          <p:nvPr/>
        </p:nvCxnSpPr>
        <p:spPr>
          <a:xfrm flipH="1">
            <a:off x="7107226" y="4006027"/>
            <a:ext cx="360918" cy="558935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C85DD2D-401D-705D-AF5A-C36AE2908A26}"/>
              </a:ext>
            </a:extLst>
          </p:cNvPr>
          <p:cNvCxnSpPr>
            <a:cxnSpLocks/>
          </p:cNvCxnSpPr>
          <p:nvPr/>
        </p:nvCxnSpPr>
        <p:spPr>
          <a:xfrm flipH="1">
            <a:off x="7120714" y="4933456"/>
            <a:ext cx="360918" cy="558935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AE10DD5-E627-7460-9D76-372493B5245D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88007" y="1884466"/>
                <a:ext cx="5248511" cy="3077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𝑛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𝑁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−1</m:t>
                          </m:r>
                        </m:sup>
                      </m:sSup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  </m:t>
                      </m:r>
                      <m:sSup>
                        <m:sSup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𝑛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𝑁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−2</m:t>
                          </m:r>
                        </m:sup>
                      </m:sSup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+…+ </m:t>
                      </m:r>
                      <m:sSup>
                        <m:sSup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1</m:t>
                          </m:r>
                        </m:sup>
                      </m:sSup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AE10DD5-E627-7460-9D76-372493B52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288007" y="1884466"/>
                <a:ext cx="5248511" cy="307777"/>
              </a:xfrm>
              <a:prstGeom prst="rect">
                <a:avLst/>
              </a:prstGeom>
              <a:blipFill>
                <a:blip r:embed="rId24"/>
                <a:stretch>
                  <a:fillRect t="-12000" b="-32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37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1" grpId="0" build="p" bldLvl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DD3EA-79DB-1344-A0CC-B0D21722CB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67967" y="723636"/>
            <a:ext cx="9735008" cy="54654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endParaRPr lang="en-US" sz="1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What is  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70C0"/>
                </a:solidFill>
              </a:rPr>
              <a:t>(base 2)   </a:t>
            </a:r>
            <a:r>
              <a:rPr lang="en-US" sz="2800" dirty="0">
                <a:solidFill>
                  <a:srgbClr val="0070C0"/>
                </a:solidFill>
              </a:rPr>
              <a:t>in decimal (N)?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101</a:t>
            </a:r>
            <a:r>
              <a:rPr lang="en-US" sz="1400" b="1" dirty="0">
                <a:solidFill>
                  <a:srgbClr val="0070C0"/>
                </a:solidFill>
              </a:rPr>
              <a:t>(base 10) </a:t>
            </a:r>
            <a:r>
              <a:rPr lang="en-US" sz="2000" b="1" dirty="0">
                <a:solidFill>
                  <a:srgbClr val="0070C0"/>
                </a:solidFill>
              </a:rPr>
              <a:t>= (</a:t>
            </a:r>
            <a:r>
              <a:rPr lang="en-US" sz="2000" b="1" dirty="0">
                <a:solidFill>
                  <a:srgbClr val="FF0000"/>
                </a:solidFill>
              </a:rPr>
              <a:t>1</a:t>
            </a:r>
            <a:r>
              <a:rPr lang="en-US" sz="2000" b="1" dirty="0">
                <a:solidFill>
                  <a:srgbClr val="0070C0"/>
                </a:solidFill>
              </a:rPr>
              <a:t>x64) + (</a:t>
            </a:r>
            <a:r>
              <a:rPr lang="en-US" sz="2000" b="1" dirty="0">
                <a:solidFill>
                  <a:srgbClr val="7030A0"/>
                </a:solidFill>
              </a:rPr>
              <a:t>1</a:t>
            </a:r>
            <a:r>
              <a:rPr lang="en-US" sz="2000" b="1" dirty="0">
                <a:solidFill>
                  <a:srgbClr val="0070C0"/>
                </a:solidFill>
              </a:rPr>
              <a:t>x32) + (</a:t>
            </a:r>
            <a:r>
              <a:rPr lang="en-US" sz="2000" b="1" dirty="0">
                <a:solidFill>
                  <a:schemeClr val="accent1"/>
                </a:solidFill>
              </a:rPr>
              <a:t>1</a:t>
            </a:r>
            <a:r>
              <a:rPr lang="en-US" sz="2000" b="1" dirty="0">
                <a:solidFill>
                  <a:srgbClr val="0070C0"/>
                </a:solidFill>
              </a:rPr>
              <a:t>x4) +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(checking the conversion)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71842"/>
            <a:ext cx="10515600" cy="493787"/>
          </a:xfrm>
        </p:spPr>
        <p:txBody>
          <a:bodyPr/>
          <a:lstStyle/>
          <a:p>
            <a:r>
              <a:rPr lang="en-US" dirty="0"/>
              <a:t>Unsigned Binary to Unsigned Decimal Conversion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/>
              <p:nvPr/>
            </p:nvSpPr>
            <p:spPr>
              <a:xfrm>
                <a:off x="2771169" y="886142"/>
                <a:ext cx="35618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69" y="886142"/>
                <a:ext cx="3561809" cy="400110"/>
              </a:xfrm>
              <a:prstGeom prst="rect">
                <a:avLst/>
              </a:prstGeom>
              <a:blipFill>
                <a:blip r:embed="rId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EEA0CD6-381D-8B49-95B6-0C5CD1E0C34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A9A563A-BABA-741E-3EB9-EBAF9159F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170904"/>
              </p:ext>
            </p:extLst>
          </p:nvPr>
        </p:nvGraphicFramePr>
        <p:xfrm>
          <a:off x="1763862" y="1726809"/>
          <a:ext cx="8664276" cy="3832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0314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1280695">
                  <a:extLst>
                    <a:ext uri="{9D8B030D-6E8A-4147-A177-3AD203B41FA5}">
                      <a16:colId xmlns:a16="http://schemas.microsoft.com/office/drawing/2014/main" val="1819150053"/>
                    </a:ext>
                  </a:extLst>
                </a:gridCol>
                <a:gridCol w="2272425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  <a:gridCol w="1850842">
                  <a:extLst>
                    <a:ext uri="{9D8B030D-6E8A-4147-A177-3AD203B41FA5}">
                      <a16:colId xmlns:a16="http://schemas.microsoft.com/office/drawing/2014/main" val="1653492654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 Shift Left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2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1 =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2A8C7DB1-AADD-0BBB-78DE-2A99C4755834}"/>
              </a:ext>
            </a:extLst>
          </p:cNvPr>
          <p:cNvSpPr/>
          <p:nvPr/>
        </p:nvSpPr>
        <p:spPr>
          <a:xfrm>
            <a:off x="1371977" y="230107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48BD52-585A-4083-698B-35E4FA7217CC}"/>
              </a:ext>
            </a:extLst>
          </p:cNvPr>
          <p:cNvSpPr/>
          <p:nvPr/>
        </p:nvSpPr>
        <p:spPr>
          <a:xfrm>
            <a:off x="1367967" y="274163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A5E816-5755-CECB-100F-6730A0E3E454}"/>
              </a:ext>
            </a:extLst>
          </p:cNvPr>
          <p:cNvSpPr/>
          <p:nvPr/>
        </p:nvSpPr>
        <p:spPr>
          <a:xfrm>
            <a:off x="1367966" y="312732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A87E1C0-898B-C544-D806-84CB0F9C894D}"/>
              </a:ext>
            </a:extLst>
          </p:cNvPr>
          <p:cNvSpPr/>
          <p:nvPr/>
        </p:nvSpPr>
        <p:spPr>
          <a:xfrm>
            <a:off x="1367965" y="355398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7F9A85E-B0A1-2ECA-F1B1-D1A3A50A349F}"/>
              </a:ext>
            </a:extLst>
          </p:cNvPr>
          <p:cNvSpPr/>
          <p:nvPr/>
        </p:nvSpPr>
        <p:spPr>
          <a:xfrm>
            <a:off x="1367964" y="3964525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C9AD21B-F148-1237-3AE6-CFF0535087EB}"/>
              </a:ext>
            </a:extLst>
          </p:cNvPr>
          <p:cNvSpPr/>
          <p:nvPr/>
        </p:nvSpPr>
        <p:spPr>
          <a:xfrm>
            <a:off x="1367963" y="4366332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3EEB233-E8B9-DD3E-74B8-E17816F5258B}"/>
              </a:ext>
            </a:extLst>
          </p:cNvPr>
          <p:cNvSpPr/>
          <p:nvPr/>
        </p:nvSpPr>
        <p:spPr>
          <a:xfrm>
            <a:off x="1367962" y="479245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3D5210E-3110-9830-238F-B4291DC519CD}"/>
              </a:ext>
            </a:extLst>
          </p:cNvPr>
          <p:cNvSpPr/>
          <p:nvPr/>
        </p:nvSpPr>
        <p:spPr>
          <a:xfrm>
            <a:off x="1367962" y="5203322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A5997D-8305-D4A3-DDC1-B4043887BDBD}"/>
              </a:ext>
            </a:extLst>
          </p:cNvPr>
          <p:cNvCxnSpPr>
            <a:cxnSpLocks/>
          </p:cNvCxnSpPr>
          <p:nvPr/>
        </p:nvCxnSpPr>
        <p:spPr>
          <a:xfrm flipH="1">
            <a:off x="5024176" y="2301073"/>
            <a:ext cx="3516923" cy="4330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31A26D-FB72-8CC1-2215-17FAC3024932}"/>
              </a:ext>
            </a:extLst>
          </p:cNvPr>
          <p:cNvCxnSpPr>
            <a:cxnSpLocks/>
          </p:cNvCxnSpPr>
          <p:nvPr/>
        </p:nvCxnSpPr>
        <p:spPr>
          <a:xfrm flipH="1">
            <a:off x="5024176" y="2741630"/>
            <a:ext cx="3516923" cy="374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A32C7-A7F4-0AE9-7896-1F13D5BF35AC}"/>
              </a:ext>
            </a:extLst>
          </p:cNvPr>
          <p:cNvCxnSpPr>
            <a:cxnSpLocks/>
          </p:cNvCxnSpPr>
          <p:nvPr/>
        </p:nvCxnSpPr>
        <p:spPr>
          <a:xfrm flipH="1">
            <a:off x="5024176" y="3167141"/>
            <a:ext cx="3516923" cy="386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DB8A49-D21B-DC35-0E87-F7B61944C12F}"/>
              </a:ext>
            </a:extLst>
          </p:cNvPr>
          <p:cNvCxnSpPr>
            <a:cxnSpLocks/>
          </p:cNvCxnSpPr>
          <p:nvPr/>
        </p:nvCxnSpPr>
        <p:spPr>
          <a:xfrm flipH="1">
            <a:off x="5024176" y="3607698"/>
            <a:ext cx="3516923" cy="373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61FA2F-C6A4-53A7-99EB-79D7D7C770C4}"/>
              </a:ext>
            </a:extLst>
          </p:cNvPr>
          <p:cNvCxnSpPr>
            <a:cxnSpLocks/>
          </p:cNvCxnSpPr>
          <p:nvPr/>
        </p:nvCxnSpPr>
        <p:spPr>
          <a:xfrm flipH="1">
            <a:off x="5024176" y="3995667"/>
            <a:ext cx="3516923" cy="426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BC01DA-33B3-B092-5EAB-1920112ABE1D}"/>
              </a:ext>
            </a:extLst>
          </p:cNvPr>
          <p:cNvCxnSpPr>
            <a:cxnSpLocks/>
          </p:cNvCxnSpPr>
          <p:nvPr/>
        </p:nvCxnSpPr>
        <p:spPr>
          <a:xfrm flipH="1">
            <a:off x="5024176" y="4473766"/>
            <a:ext cx="3516923" cy="341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EF4BA-A149-FF0A-98CE-03F64F202268}"/>
              </a:ext>
            </a:extLst>
          </p:cNvPr>
          <p:cNvCxnSpPr>
            <a:cxnSpLocks/>
          </p:cNvCxnSpPr>
          <p:nvPr/>
        </p:nvCxnSpPr>
        <p:spPr>
          <a:xfrm flipH="1">
            <a:off x="5024176" y="4882737"/>
            <a:ext cx="3516922" cy="373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24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9" grpId="0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5425959-3908-E2D5-5829-DFEA87320FAD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2A8DA7F-A489-9E59-514A-4CF2E648EB9C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E374237-BA8C-64B5-72C1-A5AC3B4264B6}"/>
              </a:ext>
            </a:extLst>
          </p:cNvPr>
          <p:cNvSpPr txBox="1">
            <a:spLocks/>
          </p:cNvSpPr>
          <p:nvPr/>
        </p:nvSpPr>
        <p:spPr>
          <a:xfrm>
            <a:off x="4059811" y="1492341"/>
            <a:ext cx="4072378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Numbers Data and Memory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FEB155-BDC1-8C0E-21ED-34666C9DE0B6}"/>
              </a:ext>
            </a:extLst>
          </p:cNvPr>
          <p:cNvSpPr txBox="1">
            <a:spLocks/>
          </p:cNvSpPr>
          <p:nvPr/>
        </p:nvSpPr>
        <p:spPr>
          <a:xfrm>
            <a:off x="4217761" y="2185305"/>
            <a:ext cx="375647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4 – Oct 4, 2022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C9AEC63-C178-1192-1B83-C5F7B9708D0C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338CBFE-27FD-3F3A-68FC-36EFFEAEFC59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1.03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68A1251-4A8A-FEA5-1AFA-4E50B0163841}"/>
              </a:ext>
            </a:extLst>
          </p:cNvPr>
          <p:cNvSpPr txBox="1">
            <a:spLocks/>
          </p:cNvSpPr>
          <p:nvPr/>
        </p:nvSpPr>
        <p:spPr>
          <a:xfrm>
            <a:off x="10452873" y="6312861"/>
            <a:ext cx="1739127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anchor="ctr"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Cray XMP-1982</a:t>
            </a:r>
          </a:p>
        </p:txBody>
      </p:sp>
    </p:spTree>
    <p:extLst>
      <p:ext uri="{BB962C8B-B14F-4D97-AF65-F5344CB8AC3E}">
        <p14:creationId xmlns:p14="http://schemas.microsoft.com/office/powerpoint/2010/main" val="147759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48419" y="555488"/>
                <a:ext cx="10890927" cy="622099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Decimal is base 10</a:t>
                </a:r>
              </a:p>
              <a:p>
                <a:pPr lvl="1"/>
                <a:r>
                  <a:rPr lang="en-US" sz="21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1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1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Characteristics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Ten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symbols (Why?)</a:t>
                </a:r>
              </a:p>
              <a:p>
                <a:pPr marL="354012" lvl="1" indent="0">
                  <a:buNone/>
                </a:pPr>
                <a:r>
                  <a:rPr lang="en-US" sz="21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</a:t>
                </a:r>
                <a:endParaRPr lang="en-US" sz="2100" b="1" dirty="0"/>
              </a:p>
              <a:p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How do we represent larger numbers?</a:t>
                </a:r>
              </a:p>
              <a:p>
                <a:pPr lvl="1"/>
                <a:r>
                  <a:rPr lang="en-US" sz="2100" b="1" dirty="0">
                    <a:solidFill>
                      <a:srgbClr val="FF0000"/>
                    </a:solidFill>
                  </a:rPr>
                  <a:t>Large numbers are a sequence of digits</a:t>
                </a:r>
              </a:p>
              <a:p>
                <a:pPr lvl="1"/>
                <a:r>
                  <a:rPr lang="en-US" sz="2100" dirty="0">
                    <a:solidFill>
                      <a:schemeClr val="tx1">
                        <a:lumMod val="50000"/>
                      </a:schemeClr>
                    </a:solidFill>
                  </a:rPr>
                  <a:t>Each digit is one of the available symbols</a:t>
                </a:r>
              </a:p>
              <a:p>
                <a:pPr lvl="1"/>
                <a:r>
                  <a:rPr lang="en-US" sz="2100" dirty="0">
                    <a:solidFill>
                      <a:srgbClr val="0070C0"/>
                    </a:solidFill>
                  </a:rPr>
                  <a:t>n-digit numbers as coefficients in a polynomial </a:t>
                </a:r>
                <a:endParaRPr lang="en-US" sz="21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2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200" dirty="0">
                    <a:solidFill>
                      <a:srgbClr val="0070C0"/>
                    </a:solidFill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>
                    <a:solidFill>
                      <a:srgbClr val="C00000"/>
                    </a:solidFill>
                  </a:rPr>
                  <a:t>...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  =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</a:t>
                </a:r>
                <a:r>
                  <a:rPr lang="en-US" sz="2200" dirty="0">
                    <a:solidFill>
                      <a:srgbClr val="C00000"/>
                    </a:solidFill>
                  </a:rPr>
                  <a:t>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  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>
                    <a:solidFill>
                      <a:srgbClr val="C00000"/>
                    </a:solidFill>
                  </a:rPr>
                  <a:t>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  +  ... 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7030A0"/>
                    </a:solidFill>
                  </a:rPr>
                  <a:t> </a:t>
                </a:r>
                <a:r>
                  <a:rPr lang="en-US" sz="2200" dirty="0">
                    <a:solidFill>
                      <a:srgbClr val="C00000"/>
                    </a:solidFill>
                  </a:rPr>
                  <a:t>• 10  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000" dirty="0">
                    <a:solidFill>
                      <a:schemeClr val="accent5"/>
                    </a:solidFill>
                  </a:rPr>
                  <a:t>Examples</a:t>
                </a:r>
              </a:p>
              <a:p>
                <a:pPr lvl="1"/>
                <a:r>
                  <a:rPr lang="en-US" sz="2000" dirty="0"/>
                  <a:t>7061 in decimal (base 10)</a:t>
                </a:r>
              </a:p>
              <a:p>
                <a:pPr lvl="1"/>
                <a:r>
                  <a:rPr lang="en-US" sz="2000" dirty="0">
                    <a:solidFill>
                      <a:srgbClr val="0070C0"/>
                    </a:solidFill>
                  </a:rPr>
                  <a:t>7061</a:t>
                </a:r>
                <a:r>
                  <a:rPr lang="en-US" sz="2000" baseline="-25000" dirty="0"/>
                  <a:t>10</a:t>
                </a:r>
                <a:r>
                  <a:rPr lang="en-US" sz="2000" dirty="0"/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7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10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000" dirty="0"/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10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/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6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10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/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10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/>
                  <a:t>)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48419" y="555488"/>
                <a:ext cx="10890927" cy="6220996"/>
              </a:xfrm>
              <a:blipFill>
                <a:blip r:embed="rId2"/>
                <a:stretch>
                  <a:fillRect l="-466" b="-122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0" y="81516"/>
            <a:ext cx="5699610" cy="497393"/>
          </a:xfrm>
        </p:spPr>
        <p:txBody>
          <a:bodyPr/>
          <a:lstStyle/>
          <a:p>
            <a:r>
              <a:rPr lang="en-US" dirty="0"/>
              <a:t>Review: Decimal Numbering</a:t>
            </a:r>
          </a:p>
        </p:txBody>
      </p:sp>
      <p:pic>
        <p:nvPicPr>
          <p:cNvPr id="1030" name="Picture 6" descr="Math Teachers Should Encourage Their Students to Count Using Their Fingers  in Class - The Atlantic">
            <a:extLst>
              <a:ext uri="{FF2B5EF4-FFF2-40B4-BE49-F238E27FC236}">
                <a16:creationId xmlns:a16="http://schemas.microsoft.com/office/drawing/2014/main" id="{98EB35E9-87F7-F046-83FF-B2529F107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1316" y="187417"/>
            <a:ext cx="5776503" cy="3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01DA9B9-4614-7A45-A79A-CCDC431B62EE}"/>
              </a:ext>
            </a:extLst>
          </p:cNvPr>
          <p:cNvGrpSpPr/>
          <p:nvPr/>
        </p:nvGrpSpPr>
        <p:grpSpPr>
          <a:xfrm>
            <a:off x="5512405" y="4016085"/>
            <a:ext cx="1951360" cy="710675"/>
            <a:chOff x="5165592" y="3671341"/>
            <a:chExt cx="1951360" cy="7106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BF51B6-CEF8-5C4A-9A74-8AB26CFB80A0}"/>
                </a:ext>
              </a:extLst>
            </p:cNvPr>
            <p:cNvSpPr txBox="1"/>
            <p:nvPr/>
          </p:nvSpPr>
          <p:spPr>
            <a:xfrm>
              <a:off x="5390725" y="3671341"/>
              <a:ext cx="1505540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Digit position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58ED8FB-FE6C-4E42-8CBD-63E34D972D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5592" y="4040673"/>
              <a:ext cx="279206" cy="3156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5D992D7-6E51-F543-9B17-613A3D588843}"/>
                </a:ext>
              </a:extLst>
            </p:cNvPr>
            <p:cNvCxnSpPr>
              <a:cxnSpLocks/>
            </p:cNvCxnSpPr>
            <p:nvPr/>
          </p:nvCxnSpPr>
          <p:spPr>
            <a:xfrm>
              <a:off x="6896265" y="4095564"/>
              <a:ext cx="220687" cy="28645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1647CFC-5CF4-9048-875A-D7C42263C498}"/>
              </a:ext>
            </a:extLst>
          </p:cNvPr>
          <p:cNvGrpSpPr/>
          <p:nvPr/>
        </p:nvGrpSpPr>
        <p:grpSpPr>
          <a:xfrm>
            <a:off x="4576232" y="4910796"/>
            <a:ext cx="2035299" cy="812061"/>
            <a:chOff x="4668464" y="4568506"/>
            <a:chExt cx="2035299" cy="81206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1E60B0-A568-974B-9885-C6A21A9C35E2}"/>
                </a:ext>
              </a:extLst>
            </p:cNvPr>
            <p:cNvSpPr txBox="1"/>
            <p:nvPr/>
          </p:nvSpPr>
          <p:spPr>
            <a:xfrm>
              <a:off x="4925683" y="5011235"/>
              <a:ext cx="1531188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symbol value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CE06473-A694-2845-B652-7585989CB8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68464" y="4644215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2A15CBF-DCDD-8744-8C2D-EBEB6F326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6871" y="4568506"/>
              <a:ext cx="246892" cy="4427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7091622-B058-6847-8513-4FF08E75327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9080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083409"/>
              </p:ext>
            </p:extLst>
          </p:nvPr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88353" cy="831517"/>
            <a:chOff x="7311190" y="5557147"/>
            <a:chExt cx="4288353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88353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07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77825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Impact of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D02DA1-CF22-4DFB-71A9-3C4E2BB1186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88891" y="795291"/>
            <a:ext cx="6038014" cy="27696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Add two numbers in decimal</a:t>
            </a:r>
          </a:p>
          <a:p>
            <a:endParaRPr lang="en-US" sz="2400" dirty="0">
              <a:latin typeface="Courier" pitchFamily="2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urier" pitchFamily="2" charset="0"/>
                <a:cs typeface="Consolas" panose="020B0609020204030204" pitchFamily="49" charset="0"/>
              </a:rPr>
              <a:t>    2  7			  1 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urier" pitchFamily="2" charset="0"/>
                <a:cs typeface="Consolas" panose="020B0609020204030204" pitchFamily="49" charset="0"/>
              </a:rPr>
              <a:t>+   </a:t>
            </a:r>
            <a:r>
              <a:rPr lang="en-US" sz="2400" u="sng" dirty="0">
                <a:latin typeface="Courier" pitchFamily="2" charset="0"/>
                <a:cs typeface="Consolas" panose="020B0609020204030204" pitchFamily="49" charset="0"/>
              </a:rPr>
              <a:t>2  0</a:t>
            </a:r>
            <a:r>
              <a:rPr lang="en-US" sz="2400" dirty="0">
                <a:latin typeface="Courier" pitchFamily="2" charset="0"/>
                <a:cs typeface="Consolas" panose="020B0609020204030204" pitchFamily="49" charset="0"/>
              </a:rPr>
              <a:t>	   	    +  </a:t>
            </a:r>
            <a:r>
              <a:rPr lang="en-US" sz="2400" u="sng" dirty="0">
                <a:latin typeface="Courier" pitchFamily="2" charset="0"/>
                <a:cs typeface="Consolas" panose="020B0609020204030204" pitchFamily="49" charset="0"/>
              </a:rPr>
              <a:t>7  8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urier" pitchFamily="2" charset="0"/>
                <a:cs typeface="Consolas" panose="020B0609020204030204" pitchFamily="49" charset="0"/>
              </a:rPr>
              <a:t>    4  7		  	  9  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17B63B-E624-CC4B-FFF4-B5133DC6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F6E273-166A-B540-B1F5-789891E7D69C}"/>
              </a:ext>
            </a:extLst>
          </p:cNvPr>
          <p:cNvGrpSpPr/>
          <p:nvPr/>
        </p:nvGrpSpPr>
        <p:grpSpPr>
          <a:xfrm>
            <a:off x="6652671" y="1338087"/>
            <a:ext cx="1415772" cy="586948"/>
            <a:chOff x="4310524" y="1465217"/>
            <a:chExt cx="1415772" cy="5869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E6ADB9-BCDE-CB45-7081-8664D3ED22E8}"/>
                </a:ext>
              </a:extLst>
            </p:cNvPr>
            <p:cNvSpPr txBox="1"/>
            <p:nvPr/>
          </p:nvSpPr>
          <p:spPr>
            <a:xfrm>
              <a:off x="4310524" y="1465217"/>
              <a:ext cx="141577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+1 carry = 2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355F596-9C89-E85B-B7F4-A4E56A8C9165}"/>
                </a:ext>
              </a:extLst>
            </p:cNvPr>
            <p:cNvCxnSpPr/>
            <p:nvPr/>
          </p:nvCxnSpPr>
          <p:spPr>
            <a:xfrm>
              <a:off x="4544079" y="1835780"/>
              <a:ext cx="0" cy="216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FF984D5-E991-E708-35BF-0F86E1988FF8}"/>
              </a:ext>
            </a:extLst>
          </p:cNvPr>
          <p:cNvSpPr txBox="1">
            <a:spLocks/>
          </p:cNvSpPr>
          <p:nvPr/>
        </p:nvSpPr>
        <p:spPr>
          <a:xfrm>
            <a:off x="2688891" y="3761873"/>
            <a:ext cx="6038014" cy="2362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Adding Single digits in binary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0 + 0 = 0</a:t>
            </a:r>
          </a:p>
          <a:p>
            <a:pPr lvl="1"/>
            <a:r>
              <a:rPr lang="en-US" sz="2400" dirty="0"/>
              <a:t>0 + 1 = 1</a:t>
            </a:r>
          </a:p>
          <a:p>
            <a:pPr lvl="1"/>
            <a:r>
              <a:rPr lang="en-US" sz="2400" dirty="0"/>
              <a:t>1 + 0 = 1</a:t>
            </a:r>
          </a:p>
          <a:p>
            <a:pPr lvl="1"/>
            <a:r>
              <a:rPr lang="en-US" sz="2400" dirty="0"/>
              <a:t>1 + 1 = 0 (with 1 carry) or 10 </a:t>
            </a:r>
            <a:r>
              <a:rPr lang="en-US" sz="1400" dirty="0"/>
              <a:t>base 2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5BCCE-C5E8-A731-BBB3-E262112C98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9117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29" y="97154"/>
            <a:ext cx="11042023" cy="715294"/>
          </a:xfrm>
        </p:spPr>
        <p:txBody>
          <a:bodyPr/>
          <a:lstStyle/>
          <a:p>
            <a:r>
              <a:rPr lang="en-US" dirty="0"/>
              <a:t>Unsigned Binary Number: Addition in 8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3103686" y="3224667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1 0 1 0 0 0 0 1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3103686" y="4067525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0 0 1 1 0 0 1 1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/>
          <p:nvPr/>
        </p:nvCxnSpPr>
        <p:spPr>
          <a:xfrm>
            <a:off x="3103686" y="4822293"/>
            <a:ext cx="571502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4BA2D3-3791-4142-837E-CF23FB6064C0}"/>
              </a:ext>
            </a:extLst>
          </p:cNvPr>
          <p:cNvSpPr txBox="1"/>
          <p:nvPr/>
        </p:nvSpPr>
        <p:spPr>
          <a:xfrm>
            <a:off x="8167390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D9195-590E-FB40-8998-8319E40DA53B}"/>
              </a:ext>
            </a:extLst>
          </p:cNvPr>
          <p:cNvSpPr txBox="1"/>
          <p:nvPr/>
        </p:nvSpPr>
        <p:spPr>
          <a:xfrm>
            <a:off x="7455266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6B3F4-C563-F14F-B3CF-5436BED50C55}"/>
              </a:ext>
            </a:extLst>
          </p:cNvPr>
          <p:cNvSpPr txBox="1"/>
          <p:nvPr/>
        </p:nvSpPr>
        <p:spPr>
          <a:xfrm>
            <a:off x="6030459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588238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9D5C-B3C2-FD4B-8DCA-CD04ED257BFB}"/>
              </a:ext>
            </a:extLst>
          </p:cNvPr>
          <p:cNvSpPr txBox="1"/>
          <p:nvPr/>
        </p:nvSpPr>
        <p:spPr>
          <a:xfrm>
            <a:off x="6784669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5318056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3832631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3120228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7496793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6784669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1ECAEA-0A54-E84A-A21B-E4177DF2C4BB}"/>
              </a:ext>
            </a:extLst>
          </p:cNvPr>
          <p:cNvSpPr txBox="1"/>
          <p:nvPr/>
        </p:nvSpPr>
        <p:spPr>
          <a:xfrm>
            <a:off x="5334923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C0D910-1B41-D742-9FC8-3FBA434CE039}"/>
              </a:ext>
            </a:extLst>
          </p:cNvPr>
          <p:cNvSpPr txBox="1"/>
          <p:nvPr/>
        </p:nvSpPr>
        <p:spPr>
          <a:xfrm>
            <a:off x="3901015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6080820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F00D77-B50D-714C-B273-0D776D6F6D19}"/>
              </a:ext>
            </a:extLst>
          </p:cNvPr>
          <p:cNvSpPr txBox="1"/>
          <p:nvPr/>
        </p:nvSpPr>
        <p:spPr>
          <a:xfrm>
            <a:off x="4614207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C2615C-B674-D842-A424-502F772532CE}"/>
              </a:ext>
            </a:extLst>
          </p:cNvPr>
          <p:cNvSpPr txBox="1"/>
          <p:nvPr/>
        </p:nvSpPr>
        <p:spPr>
          <a:xfrm>
            <a:off x="3128782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2449631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2045042" y="3559693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669673" y="258440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926153" y="494282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2100A-864D-4D48-935A-7734C286D93B}"/>
              </a:ext>
            </a:extLst>
          </p:cNvPr>
          <p:cNvSpPr txBox="1"/>
          <p:nvPr/>
        </p:nvSpPr>
        <p:spPr>
          <a:xfrm>
            <a:off x="9886256" y="331699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161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C2BF28-58CB-1A42-93FE-77B03835D78D}"/>
              </a:ext>
            </a:extLst>
          </p:cNvPr>
          <p:cNvSpPr txBox="1"/>
          <p:nvPr/>
        </p:nvSpPr>
        <p:spPr>
          <a:xfrm>
            <a:off x="10014495" y="415985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51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C9E84E-BE42-FA40-A6AC-DCEEA90F164A}"/>
              </a:ext>
            </a:extLst>
          </p:cNvPr>
          <p:cNvCxnSpPr>
            <a:cxnSpLocks/>
          </p:cNvCxnSpPr>
          <p:nvPr/>
        </p:nvCxnSpPr>
        <p:spPr>
          <a:xfrm>
            <a:off x="9950375" y="4843103"/>
            <a:ext cx="82586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1C62C75-266D-9343-8494-156066A9D056}"/>
              </a:ext>
            </a:extLst>
          </p:cNvPr>
          <p:cNvSpPr txBox="1"/>
          <p:nvPr/>
        </p:nvSpPr>
        <p:spPr>
          <a:xfrm>
            <a:off x="9819040" y="5002715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6FBCC0-D4E7-DB49-9A8D-384A22F72662}"/>
              </a:ext>
            </a:extLst>
          </p:cNvPr>
          <p:cNvSpPr txBox="1"/>
          <p:nvPr/>
        </p:nvSpPr>
        <p:spPr>
          <a:xfrm>
            <a:off x="2043329" y="1600788"/>
            <a:ext cx="13050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Carry Bit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BBB1064-E6A0-87C9-F979-DED881FE230B}"/>
              </a:ext>
            </a:extLst>
          </p:cNvPr>
          <p:cNvSpPr/>
          <p:nvPr/>
        </p:nvSpPr>
        <p:spPr>
          <a:xfrm>
            <a:off x="2449631" y="2431785"/>
            <a:ext cx="492443" cy="335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E1F4D-0E68-5E16-755C-101B5976E535}"/>
              </a:ext>
            </a:extLst>
          </p:cNvPr>
          <p:cNvSpPr txBox="1"/>
          <p:nvPr/>
        </p:nvSpPr>
        <p:spPr>
          <a:xfrm>
            <a:off x="3901015" y="967051"/>
            <a:ext cx="544373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= 10    base 10: (1 + 1 = 2)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+ 1 = 11   base10: (1 + 1 + 1 = 3)</a:t>
            </a:r>
          </a:p>
        </p:txBody>
      </p:sp>
    </p:spTree>
    <p:extLst>
      <p:ext uri="{BB962C8B-B14F-4D97-AF65-F5344CB8AC3E}">
        <p14:creationId xmlns:p14="http://schemas.microsoft.com/office/powerpoint/2010/main" val="489204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D02DA1-CF22-4DFB-71A9-3C4E2BB1186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88890" y="795291"/>
            <a:ext cx="6619415" cy="27696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Add two numbers in decimal</a:t>
            </a:r>
          </a:p>
          <a:p>
            <a:endParaRPr lang="en-US" sz="2400" dirty="0">
              <a:latin typeface="Courier" pitchFamily="2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urier" pitchFamily="2" charset="0"/>
                <a:cs typeface="Consolas" panose="020B0609020204030204" pitchFamily="49" charset="0"/>
              </a:rPr>
              <a:t>    2  7			  6 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urier" pitchFamily="2" charset="0"/>
                <a:cs typeface="Consolas" panose="020B0609020204030204" pitchFamily="49" charset="0"/>
              </a:rPr>
              <a:t>-   </a:t>
            </a:r>
            <a:r>
              <a:rPr lang="en-US" sz="2400" u="sng" dirty="0">
                <a:latin typeface="Courier" pitchFamily="2" charset="0"/>
                <a:cs typeface="Consolas" panose="020B0609020204030204" pitchFamily="49" charset="0"/>
              </a:rPr>
              <a:t>1  0</a:t>
            </a:r>
            <a:r>
              <a:rPr lang="en-US" sz="2400" dirty="0">
                <a:latin typeface="Courier" pitchFamily="2" charset="0"/>
                <a:cs typeface="Consolas" panose="020B0609020204030204" pitchFamily="49" charset="0"/>
              </a:rPr>
              <a:t>	   	    +  </a:t>
            </a:r>
            <a:r>
              <a:rPr lang="en-US" sz="2400" u="sng" dirty="0">
                <a:latin typeface="Courier" pitchFamily="2" charset="0"/>
                <a:cs typeface="Consolas" panose="020B0609020204030204" pitchFamily="49" charset="0"/>
              </a:rPr>
              <a:t>2  3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urier" pitchFamily="2" charset="0"/>
                <a:cs typeface="Consolas" panose="020B0609020204030204" pitchFamily="49" charset="0"/>
              </a:rPr>
              <a:t>    1  7		  	  3  9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17B63B-E624-CC4B-FFF4-B5133DC6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Subtraction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F6E273-166A-B540-B1F5-789891E7D69C}"/>
              </a:ext>
            </a:extLst>
          </p:cNvPr>
          <p:cNvGrpSpPr/>
          <p:nvPr/>
        </p:nvGrpSpPr>
        <p:grpSpPr>
          <a:xfrm>
            <a:off x="7190082" y="1398160"/>
            <a:ext cx="1864613" cy="586948"/>
            <a:chOff x="4310524" y="1465217"/>
            <a:chExt cx="1864613" cy="5869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E6ADB9-BCDE-CB45-7081-8664D3ED22E8}"/>
                </a:ext>
              </a:extLst>
            </p:cNvPr>
            <p:cNvSpPr txBox="1"/>
            <p:nvPr/>
          </p:nvSpPr>
          <p:spPr>
            <a:xfrm>
              <a:off x="4310524" y="1465217"/>
              <a:ext cx="18646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+10 borrow = 12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355F596-9C89-E85B-B7F4-A4E56A8C9165}"/>
                </a:ext>
              </a:extLst>
            </p:cNvPr>
            <p:cNvCxnSpPr/>
            <p:nvPr/>
          </p:nvCxnSpPr>
          <p:spPr>
            <a:xfrm>
              <a:off x="4544079" y="1835780"/>
              <a:ext cx="0" cy="216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FF984D5-E991-E708-35BF-0F86E1988FF8}"/>
              </a:ext>
            </a:extLst>
          </p:cNvPr>
          <p:cNvSpPr txBox="1">
            <a:spLocks/>
          </p:cNvSpPr>
          <p:nvPr/>
        </p:nvSpPr>
        <p:spPr>
          <a:xfrm>
            <a:off x="2360027" y="3809999"/>
            <a:ext cx="8003173" cy="2362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Subtracting Single digits in binary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0 - 0 = 0</a:t>
            </a:r>
          </a:p>
          <a:p>
            <a:pPr lvl="1"/>
            <a:r>
              <a:rPr lang="en-US" sz="2400" dirty="0"/>
              <a:t>0 - 1 = 1 (with a +2 (a 1) from the column to the left)</a:t>
            </a:r>
          </a:p>
          <a:p>
            <a:pPr lvl="1"/>
            <a:r>
              <a:rPr lang="en-US" sz="2400" dirty="0"/>
              <a:t>1 - 0 = 1</a:t>
            </a:r>
          </a:p>
          <a:p>
            <a:pPr lvl="1"/>
            <a:r>
              <a:rPr lang="en-US" sz="2400" dirty="0"/>
              <a:t>1 - 1 =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5BCCE-C5E8-A731-BBB3-E262112C98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1DD311-4EF1-3651-C70E-8D45E09063EB}"/>
              </a:ext>
            </a:extLst>
          </p:cNvPr>
          <p:cNvGrpSpPr/>
          <p:nvPr/>
        </p:nvGrpSpPr>
        <p:grpSpPr>
          <a:xfrm>
            <a:off x="5307806" y="1398160"/>
            <a:ext cx="1712667" cy="594958"/>
            <a:chOff x="3757149" y="1465217"/>
            <a:chExt cx="1712667" cy="5949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31291B-43B9-346F-E118-B9F8FE5F999A}"/>
                </a:ext>
              </a:extLst>
            </p:cNvPr>
            <p:cNvSpPr txBox="1"/>
            <p:nvPr/>
          </p:nvSpPr>
          <p:spPr>
            <a:xfrm>
              <a:off x="3757149" y="1465217"/>
              <a:ext cx="171266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 borrow = 5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10DEB45-6835-40CC-34BB-E09A5FDB1731}"/>
                </a:ext>
              </a:extLst>
            </p:cNvPr>
            <p:cNvCxnSpPr/>
            <p:nvPr/>
          </p:nvCxnSpPr>
          <p:spPr>
            <a:xfrm>
              <a:off x="5330141" y="1843790"/>
              <a:ext cx="0" cy="216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175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21" y="161835"/>
            <a:ext cx="11042023" cy="715294"/>
          </a:xfrm>
        </p:spPr>
        <p:txBody>
          <a:bodyPr/>
          <a:lstStyle/>
          <a:p>
            <a:r>
              <a:rPr lang="en-US" dirty="0"/>
              <a:t>Unsigned Binary Number: Subtraction in 8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2995510" y="2259479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1 0 1 0 0 0 0 1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2995510" y="3102337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0 0 1 1 0 0 1 1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/>
          <p:nvPr/>
        </p:nvCxnSpPr>
        <p:spPr>
          <a:xfrm>
            <a:off x="2995510" y="3857105"/>
            <a:ext cx="571502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1772055" y="2582644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515314" y="1669398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borrows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319541" y="3977640"/>
            <a:ext cx="220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difference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2100A-864D-4D48-935A-7734C286D93B}"/>
              </a:ext>
            </a:extLst>
          </p:cNvPr>
          <p:cNvSpPr txBox="1"/>
          <p:nvPr/>
        </p:nvSpPr>
        <p:spPr>
          <a:xfrm>
            <a:off x="9778080" y="235181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161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C2BF28-58CB-1A42-93FE-77B03835D78D}"/>
              </a:ext>
            </a:extLst>
          </p:cNvPr>
          <p:cNvSpPr txBox="1"/>
          <p:nvPr/>
        </p:nvSpPr>
        <p:spPr>
          <a:xfrm>
            <a:off x="9906319" y="319466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51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C9E84E-BE42-FA40-A6AC-DCEEA90F164A}"/>
              </a:ext>
            </a:extLst>
          </p:cNvPr>
          <p:cNvCxnSpPr>
            <a:cxnSpLocks/>
          </p:cNvCxnSpPr>
          <p:nvPr/>
        </p:nvCxnSpPr>
        <p:spPr>
          <a:xfrm>
            <a:off x="9842199" y="3877915"/>
            <a:ext cx="82586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39F0892-744F-0441-AD67-EAF6ED470293}"/>
              </a:ext>
            </a:extLst>
          </p:cNvPr>
          <p:cNvSpPr txBox="1"/>
          <p:nvPr/>
        </p:nvSpPr>
        <p:spPr>
          <a:xfrm>
            <a:off x="9465173" y="258264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6EFBD9-3633-9F4B-AC37-DB10AB70AB5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1A834B-00C8-7FE8-05C1-B645F0A7370B}"/>
              </a:ext>
            </a:extLst>
          </p:cNvPr>
          <p:cNvSpPr txBox="1"/>
          <p:nvPr/>
        </p:nvSpPr>
        <p:spPr>
          <a:xfrm>
            <a:off x="3505588" y="5177170"/>
            <a:ext cx="4942379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800" dirty="0">
                <a:solidFill>
                  <a:schemeClr val="tx2"/>
                </a:solidFill>
              </a:rPr>
              <a:t>1 - 1 = 0</a:t>
            </a:r>
          </a:p>
          <a:p>
            <a:r>
              <a:rPr lang="en-US" sz="2800" dirty="0">
                <a:solidFill>
                  <a:schemeClr val="tx2"/>
                </a:solidFill>
              </a:rPr>
              <a:t>10 - 1 = 1 base 10: (2 – 1 = 1)</a:t>
            </a:r>
          </a:p>
        </p:txBody>
      </p:sp>
    </p:spTree>
    <p:extLst>
      <p:ext uri="{BB962C8B-B14F-4D97-AF65-F5344CB8AC3E}">
        <p14:creationId xmlns:p14="http://schemas.microsoft.com/office/powerpoint/2010/main" val="69967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62" y="294000"/>
            <a:ext cx="11042023" cy="715294"/>
          </a:xfrm>
        </p:spPr>
        <p:txBody>
          <a:bodyPr/>
          <a:lstStyle/>
          <a:p>
            <a:r>
              <a:rPr lang="en-US" dirty="0"/>
              <a:t>Unsigned Binary Number: Subtraction in 8 bits</a:t>
            </a:r>
            <a:br>
              <a:rPr lang="en-US" dirty="0"/>
            </a:br>
            <a:r>
              <a:rPr lang="en-US" dirty="0"/>
              <a:t>Build of previous slide – note warning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2995510" y="2259479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1 0 1 0 0 0 0 1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2995510" y="3102337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0 0 1 1 0 0 1 1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/>
          <p:nvPr/>
        </p:nvCxnSpPr>
        <p:spPr>
          <a:xfrm>
            <a:off x="2995510" y="3857105"/>
            <a:ext cx="571502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4BA2D3-3791-4142-837E-CF23FB6064C0}"/>
              </a:ext>
            </a:extLst>
          </p:cNvPr>
          <p:cNvSpPr txBox="1"/>
          <p:nvPr/>
        </p:nvSpPr>
        <p:spPr>
          <a:xfrm>
            <a:off x="8059214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D9195-590E-FB40-8998-8319E40DA53B}"/>
              </a:ext>
            </a:extLst>
          </p:cNvPr>
          <p:cNvSpPr txBox="1"/>
          <p:nvPr/>
        </p:nvSpPr>
        <p:spPr>
          <a:xfrm>
            <a:off x="7347090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6B3F4-C563-F14F-B3CF-5436BED50C55}"/>
              </a:ext>
            </a:extLst>
          </p:cNvPr>
          <p:cNvSpPr txBox="1"/>
          <p:nvPr/>
        </p:nvSpPr>
        <p:spPr>
          <a:xfrm>
            <a:off x="5922283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480062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9D5C-B3C2-FD4B-8DCA-CD04ED257BFB}"/>
              </a:ext>
            </a:extLst>
          </p:cNvPr>
          <p:cNvSpPr txBox="1"/>
          <p:nvPr/>
        </p:nvSpPr>
        <p:spPr>
          <a:xfrm>
            <a:off x="6676493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5209880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3724455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3012052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5129241" y="1662440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F00D77-B50D-714C-B273-0D776D6F6D19}"/>
              </a:ext>
            </a:extLst>
          </p:cNvPr>
          <p:cNvSpPr txBox="1"/>
          <p:nvPr/>
        </p:nvSpPr>
        <p:spPr>
          <a:xfrm>
            <a:off x="4496520" y="2271340"/>
            <a:ext cx="55335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1772055" y="2582644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515314" y="1669398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borrows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319541" y="3977640"/>
            <a:ext cx="220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difference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2100A-864D-4D48-935A-7734C286D93B}"/>
              </a:ext>
            </a:extLst>
          </p:cNvPr>
          <p:cNvSpPr txBox="1"/>
          <p:nvPr/>
        </p:nvSpPr>
        <p:spPr>
          <a:xfrm>
            <a:off x="9778080" y="235181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161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C2BF28-58CB-1A42-93FE-77B03835D78D}"/>
              </a:ext>
            </a:extLst>
          </p:cNvPr>
          <p:cNvSpPr txBox="1"/>
          <p:nvPr/>
        </p:nvSpPr>
        <p:spPr>
          <a:xfrm>
            <a:off x="9906319" y="319466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51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C9E84E-BE42-FA40-A6AC-DCEEA90F164A}"/>
              </a:ext>
            </a:extLst>
          </p:cNvPr>
          <p:cNvCxnSpPr>
            <a:cxnSpLocks/>
          </p:cNvCxnSpPr>
          <p:nvPr/>
        </p:nvCxnSpPr>
        <p:spPr>
          <a:xfrm>
            <a:off x="9842199" y="3877915"/>
            <a:ext cx="82586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1C62C75-266D-9343-8494-156066A9D056}"/>
              </a:ext>
            </a:extLst>
          </p:cNvPr>
          <p:cNvSpPr txBox="1"/>
          <p:nvPr/>
        </p:nvSpPr>
        <p:spPr>
          <a:xfrm>
            <a:off x="9710864" y="4037527"/>
            <a:ext cx="91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4C35D0-DB42-6A40-AF59-6C21D1086E5D}"/>
              </a:ext>
            </a:extLst>
          </p:cNvPr>
          <p:cNvSpPr txBox="1"/>
          <p:nvPr/>
        </p:nvSpPr>
        <p:spPr>
          <a:xfrm>
            <a:off x="5222216" y="2265308"/>
            <a:ext cx="55335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A089E0-1AE9-744F-AE31-F1361E8624F2}"/>
              </a:ext>
            </a:extLst>
          </p:cNvPr>
          <p:cNvSpPr txBox="1"/>
          <p:nvPr/>
        </p:nvSpPr>
        <p:spPr>
          <a:xfrm>
            <a:off x="5885012" y="1662440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890BB4-B901-A34B-B9A7-5C20536B3479}"/>
              </a:ext>
            </a:extLst>
          </p:cNvPr>
          <p:cNvSpPr txBox="1"/>
          <p:nvPr/>
        </p:nvSpPr>
        <p:spPr>
          <a:xfrm>
            <a:off x="5920996" y="2270522"/>
            <a:ext cx="55335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FD9501-A541-834A-8E3E-0498E82635B7}"/>
              </a:ext>
            </a:extLst>
          </p:cNvPr>
          <p:cNvSpPr txBox="1"/>
          <p:nvPr/>
        </p:nvSpPr>
        <p:spPr>
          <a:xfrm>
            <a:off x="6625863" y="1662440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A02854-3EC4-874C-B8FA-03A55B36B5C9}"/>
              </a:ext>
            </a:extLst>
          </p:cNvPr>
          <p:cNvSpPr txBox="1"/>
          <p:nvPr/>
        </p:nvSpPr>
        <p:spPr>
          <a:xfrm>
            <a:off x="6631467" y="2256086"/>
            <a:ext cx="55335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FE4B26-2EBE-2C49-92CC-E3E6CC1DB1C4}"/>
              </a:ext>
            </a:extLst>
          </p:cNvPr>
          <p:cNvSpPr txBox="1"/>
          <p:nvPr/>
        </p:nvSpPr>
        <p:spPr>
          <a:xfrm>
            <a:off x="7341938" y="1675562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DEB3A9-71B8-9F41-9273-7E297DA82D0A}"/>
              </a:ext>
            </a:extLst>
          </p:cNvPr>
          <p:cNvSpPr txBox="1"/>
          <p:nvPr/>
        </p:nvSpPr>
        <p:spPr>
          <a:xfrm>
            <a:off x="3012052" y="2262847"/>
            <a:ext cx="55335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5C2020-611E-A245-8C93-B98449FBEA81}"/>
              </a:ext>
            </a:extLst>
          </p:cNvPr>
          <p:cNvSpPr txBox="1"/>
          <p:nvPr/>
        </p:nvSpPr>
        <p:spPr>
          <a:xfrm>
            <a:off x="3650847" y="1683653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3C4063-88C1-AA44-AF89-7387C3F75154}"/>
              </a:ext>
            </a:extLst>
          </p:cNvPr>
          <p:cNvSpPr txBox="1"/>
          <p:nvPr/>
        </p:nvSpPr>
        <p:spPr>
          <a:xfrm>
            <a:off x="3732871" y="2270522"/>
            <a:ext cx="55335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4A0C90-3954-8E43-A9D0-702BE24457C3}"/>
              </a:ext>
            </a:extLst>
          </p:cNvPr>
          <p:cNvSpPr txBox="1"/>
          <p:nvPr/>
        </p:nvSpPr>
        <p:spPr>
          <a:xfrm>
            <a:off x="4388208" y="1683653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F71711-2B18-0244-AA89-987CE04745B4}"/>
              </a:ext>
            </a:extLst>
          </p:cNvPr>
          <p:cNvSpPr txBox="1"/>
          <p:nvPr/>
        </p:nvSpPr>
        <p:spPr>
          <a:xfrm>
            <a:off x="8195334" y="4882289"/>
            <a:ext cx="382465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NOTICE</a:t>
            </a:r>
          </a:p>
          <a:p>
            <a:r>
              <a:rPr lang="en-US" dirty="0"/>
              <a:t>This slide is performing the Subtraction shown in the previous slide using PowerPoint builds </a:t>
            </a:r>
          </a:p>
          <a:p>
            <a:r>
              <a:rPr lang="en-US" dirty="0"/>
              <a:t>when this slide is viewed in a pdf it will look incorrect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35276C-3B95-FD4A-B4E1-6F98B958874D}"/>
              </a:ext>
            </a:extLst>
          </p:cNvPr>
          <p:cNvSpPr txBox="1"/>
          <p:nvPr/>
        </p:nvSpPr>
        <p:spPr>
          <a:xfrm>
            <a:off x="9401053" y="2570116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630C2E-DFB5-7740-8FCE-94DE6777596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0283BDF-A97B-AC99-1C96-09698327683D}"/>
              </a:ext>
            </a:extLst>
          </p:cNvPr>
          <p:cNvSpPr txBox="1"/>
          <p:nvPr/>
        </p:nvSpPr>
        <p:spPr>
          <a:xfrm>
            <a:off x="2958068" y="5066955"/>
            <a:ext cx="4942379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800" dirty="0">
                <a:solidFill>
                  <a:schemeClr val="tx2"/>
                </a:solidFill>
              </a:rPr>
              <a:t>1 - 1 = 0</a:t>
            </a:r>
          </a:p>
          <a:p>
            <a:r>
              <a:rPr lang="en-US" sz="2800" dirty="0">
                <a:solidFill>
                  <a:schemeClr val="tx2"/>
                </a:solidFill>
              </a:rPr>
              <a:t>10 - 1 = 1 base 10: (2 – 1 = 1)</a:t>
            </a:r>
          </a:p>
        </p:txBody>
      </p:sp>
    </p:spTree>
    <p:extLst>
      <p:ext uri="{BB962C8B-B14F-4D97-AF65-F5344CB8AC3E}">
        <p14:creationId xmlns:p14="http://schemas.microsoft.com/office/powerpoint/2010/main" val="152724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2" grpId="0"/>
      <p:bldP spid="26" grpId="0" animBg="1"/>
      <p:bldP spid="37" grpId="0" animBg="1"/>
      <p:bldP spid="38" grpId="0"/>
      <p:bldP spid="39" grpId="0" animBg="1"/>
      <p:bldP spid="40" grpId="0"/>
      <p:bldP spid="41" grpId="0" animBg="1"/>
      <p:bldP spid="42" grpId="0"/>
      <p:bldP spid="44" grpId="0" animBg="1"/>
      <p:bldP spid="45" grpId="0"/>
      <p:bldP spid="46" grpId="0" animBg="1"/>
      <p:bldP spid="48" grpId="0"/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840AB8-0E65-6B40-94B8-765090E4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30" y="193018"/>
            <a:ext cx="12080170" cy="71529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Overflow: Going Past the Boundary Between max and min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52E31E-92D9-CF4C-91F0-40E1532657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000" y="1323220"/>
            <a:ext cx="5400000" cy="5406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A25C3F-7F9A-7A49-8873-85A0464D5EF8}"/>
              </a:ext>
            </a:extLst>
          </p:cNvPr>
          <p:cNvSpPr/>
          <p:nvPr/>
        </p:nvSpPr>
        <p:spPr>
          <a:xfrm>
            <a:off x="2155500" y="3640868"/>
            <a:ext cx="2322899" cy="780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B8126B-330A-DD4C-9D22-2E6EA6E4D736}"/>
              </a:ext>
            </a:extLst>
          </p:cNvPr>
          <p:cNvGrpSpPr/>
          <p:nvPr/>
        </p:nvGrpSpPr>
        <p:grpSpPr>
          <a:xfrm>
            <a:off x="2498401" y="1112722"/>
            <a:ext cx="1447800" cy="369332"/>
            <a:chOff x="3506401" y="1186219"/>
            <a:chExt cx="144780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B8963E-BDDB-424F-825A-CD482AE269FF}"/>
                </a:ext>
              </a:extLst>
            </p:cNvPr>
            <p:cNvSpPr txBox="1"/>
            <p:nvPr/>
          </p:nvSpPr>
          <p:spPr>
            <a:xfrm>
              <a:off x="4268401" y="1186219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FF0000"/>
                  </a:solidFill>
                </a:rPr>
                <a:t>min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C2C5C-9E4D-0144-8273-3BF5EAD56D6D}"/>
                </a:ext>
              </a:extLst>
            </p:cNvPr>
            <p:cNvSpPr txBox="1"/>
            <p:nvPr/>
          </p:nvSpPr>
          <p:spPr>
            <a:xfrm>
              <a:off x="3506401" y="1186219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FF0000"/>
                  </a:solidFill>
                </a:rPr>
                <a:t>max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F1DF5C8-C03E-2F4A-BCC7-2A8FC06EFCBB}"/>
              </a:ext>
            </a:extLst>
          </p:cNvPr>
          <p:cNvGrpSpPr/>
          <p:nvPr/>
        </p:nvGrpSpPr>
        <p:grpSpPr>
          <a:xfrm>
            <a:off x="3204900" y="1112722"/>
            <a:ext cx="8836513" cy="1200329"/>
            <a:chOff x="4289101" y="1118791"/>
            <a:chExt cx="8836513" cy="12003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022C2D-55C9-3447-BEAF-CBB078F7569F}"/>
                </a:ext>
              </a:extLst>
            </p:cNvPr>
            <p:cNvSpPr txBox="1"/>
            <p:nvPr/>
          </p:nvSpPr>
          <p:spPr>
            <a:xfrm>
              <a:off x="7005302" y="1118791"/>
              <a:ext cx="612031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>
                  <a:solidFill>
                    <a:schemeClr val="tx2"/>
                  </a:solidFill>
                </a:rPr>
                <a:t>Occurs when an arithmetic result (from addition or subtraction for example) is </a:t>
              </a:r>
              <a:r>
                <a:rPr lang="en-US" sz="2400" dirty="0">
                  <a:solidFill>
                    <a:srgbClr val="2C895B"/>
                  </a:solidFill>
                </a:rPr>
                <a:t>is more than</a:t>
              </a:r>
              <a:r>
                <a:rPr lang="en-US" sz="2400" dirty="0">
                  <a:solidFill>
                    <a:schemeClr val="tx2"/>
                  </a:solidFill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min</a:t>
              </a:r>
              <a:r>
                <a:rPr lang="en-US" sz="2400" dirty="0">
                  <a:solidFill>
                    <a:schemeClr val="tx2"/>
                  </a:solidFill>
                </a:rPr>
                <a:t> or </a:t>
              </a:r>
              <a:r>
                <a:rPr lang="en-US" sz="2400" b="1" dirty="0">
                  <a:solidFill>
                    <a:srgbClr val="FF0000"/>
                  </a:solidFill>
                </a:rPr>
                <a:t>max</a:t>
              </a:r>
              <a:r>
                <a:rPr lang="en-US" sz="2400" dirty="0">
                  <a:solidFill>
                    <a:schemeClr val="tx2"/>
                  </a:solidFill>
                </a:rPr>
                <a:t> limits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9CBA95B-87D9-3C46-B627-73CA8204E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9101" y="1768585"/>
              <a:ext cx="2546998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76CDC2F-05CB-5B4B-AD40-BDFE9FEC909E}"/>
              </a:ext>
            </a:extLst>
          </p:cNvPr>
          <p:cNvSpPr txBox="1"/>
          <p:nvPr/>
        </p:nvSpPr>
        <p:spPr>
          <a:xfrm>
            <a:off x="2213288" y="3706772"/>
            <a:ext cx="220732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Example shown is for a 4-bit number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43D55-4044-4E48-AABE-C408773228B9}"/>
              </a:ext>
            </a:extLst>
          </p:cNvPr>
          <p:cNvSpPr txBox="1"/>
          <p:nvPr/>
        </p:nvSpPr>
        <p:spPr>
          <a:xfrm>
            <a:off x="1187221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DB663-4A30-C38F-7076-2002A78B9D45}"/>
              </a:ext>
            </a:extLst>
          </p:cNvPr>
          <p:cNvSpPr txBox="1"/>
          <p:nvPr/>
        </p:nvSpPr>
        <p:spPr>
          <a:xfrm>
            <a:off x="6069415" y="3929767"/>
            <a:ext cx="5802795" cy="17851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200" b="1" dirty="0">
                <a:solidFill>
                  <a:schemeClr val="accent5"/>
                </a:solidFill>
              </a:rPr>
              <a:t>C (and Java) ignore overflow exceptions</a:t>
            </a:r>
          </a:p>
          <a:p>
            <a:pPr marL="342900" indent="-342900" algn="ctr"/>
            <a:endParaRPr lang="en-US" sz="2200" b="1" dirty="0">
              <a:solidFill>
                <a:schemeClr val="accent5"/>
              </a:solidFill>
            </a:endParaRP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200" dirty="0"/>
              <a:t>You end up with a bad value in your program and absolutely no warning or indication… </a:t>
            </a:r>
            <a:r>
              <a:rPr lang="en-US" sz="2200" dirty="0">
                <a:solidFill>
                  <a:schemeClr val="accent5"/>
                </a:solidFill>
              </a:rPr>
              <a:t>happy debugging!….</a:t>
            </a:r>
          </a:p>
        </p:txBody>
      </p:sp>
    </p:spTree>
    <p:extLst>
      <p:ext uri="{BB962C8B-B14F-4D97-AF65-F5344CB8AC3E}">
        <p14:creationId xmlns:p14="http://schemas.microsoft.com/office/powerpoint/2010/main" val="322149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43" y="22511"/>
            <a:ext cx="10427287" cy="71529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Unsigned</a:t>
            </a:r>
            <a:r>
              <a:rPr lang="en-US" dirty="0"/>
              <a:t> Integer Number </a:t>
            </a:r>
            <a:r>
              <a:rPr lang="en-US" dirty="0">
                <a:solidFill>
                  <a:srgbClr val="FF0000"/>
                </a:solidFill>
              </a:rPr>
              <a:t>Overflow</a:t>
            </a:r>
            <a:r>
              <a:rPr lang="en-US" dirty="0"/>
              <a:t>: Addition in 8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3459174" y="2393586"/>
            <a:ext cx="5715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1 0 1 0 0 0 0 1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3459174" y="3236444"/>
            <a:ext cx="5715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0 1 0 1 1 1 1 1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3459174" y="3991212"/>
            <a:ext cx="571502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4BA2D3-3791-4142-837E-CF23FB6064C0}"/>
              </a:ext>
            </a:extLst>
          </p:cNvPr>
          <p:cNvSpPr txBox="1"/>
          <p:nvPr/>
        </p:nvSpPr>
        <p:spPr>
          <a:xfrm>
            <a:off x="8522878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D9195-590E-FB40-8998-8319E40DA53B}"/>
              </a:ext>
            </a:extLst>
          </p:cNvPr>
          <p:cNvSpPr txBox="1"/>
          <p:nvPr/>
        </p:nvSpPr>
        <p:spPr>
          <a:xfrm>
            <a:off x="7810754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6B3F4-C563-F14F-B3CF-5436BED50C55}"/>
              </a:ext>
            </a:extLst>
          </p:cNvPr>
          <p:cNvSpPr txBox="1"/>
          <p:nvPr/>
        </p:nvSpPr>
        <p:spPr>
          <a:xfrm>
            <a:off x="6385947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943726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9D5C-B3C2-FD4B-8DCA-CD04ED257BFB}"/>
              </a:ext>
            </a:extLst>
          </p:cNvPr>
          <p:cNvSpPr txBox="1"/>
          <p:nvPr/>
        </p:nvSpPr>
        <p:spPr>
          <a:xfrm>
            <a:off x="7140157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5673544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4188119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3475716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7852281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7140157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1ECAEA-0A54-E84A-A21B-E4177DF2C4BB}"/>
              </a:ext>
            </a:extLst>
          </p:cNvPr>
          <p:cNvSpPr txBox="1"/>
          <p:nvPr/>
        </p:nvSpPr>
        <p:spPr>
          <a:xfrm>
            <a:off x="5690411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C0D910-1B41-D742-9FC8-3FBA434CE039}"/>
              </a:ext>
            </a:extLst>
          </p:cNvPr>
          <p:cNvSpPr txBox="1"/>
          <p:nvPr/>
        </p:nvSpPr>
        <p:spPr>
          <a:xfrm>
            <a:off x="4256503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6436308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F00D77-B50D-714C-B273-0D776D6F6D19}"/>
              </a:ext>
            </a:extLst>
          </p:cNvPr>
          <p:cNvSpPr txBox="1"/>
          <p:nvPr/>
        </p:nvSpPr>
        <p:spPr>
          <a:xfrm>
            <a:off x="4969695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C2615C-B674-D842-A424-502F772532CE}"/>
              </a:ext>
            </a:extLst>
          </p:cNvPr>
          <p:cNvSpPr txBox="1"/>
          <p:nvPr/>
        </p:nvSpPr>
        <p:spPr>
          <a:xfrm>
            <a:off x="3484270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2805119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2400530" y="2728612"/>
            <a:ext cx="633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1025161" y="1753319"/>
            <a:ext cx="156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1281641" y="4111747"/>
            <a:ext cx="105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sum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2100A-864D-4D48-935A-7734C286D93B}"/>
              </a:ext>
            </a:extLst>
          </p:cNvPr>
          <p:cNvSpPr txBox="1"/>
          <p:nvPr/>
        </p:nvSpPr>
        <p:spPr>
          <a:xfrm>
            <a:off x="10241744" y="2485918"/>
            <a:ext cx="954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161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C2BF28-58CB-1A42-93FE-77B03835D78D}"/>
              </a:ext>
            </a:extLst>
          </p:cNvPr>
          <p:cNvSpPr txBox="1"/>
          <p:nvPr/>
        </p:nvSpPr>
        <p:spPr>
          <a:xfrm>
            <a:off x="10369983" y="3328776"/>
            <a:ext cx="697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95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C9E84E-BE42-FA40-A6AC-DCEEA90F164A}"/>
              </a:ext>
            </a:extLst>
          </p:cNvPr>
          <p:cNvCxnSpPr>
            <a:cxnSpLocks/>
          </p:cNvCxnSpPr>
          <p:nvPr/>
        </p:nvCxnSpPr>
        <p:spPr>
          <a:xfrm>
            <a:off x="10305863" y="4012022"/>
            <a:ext cx="82586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1C62C75-266D-9343-8494-156066A9D056}"/>
              </a:ext>
            </a:extLst>
          </p:cNvPr>
          <p:cNvSpPr txBox="1"/>
          <p:nvPr/>
        </p:nvSpPr>
        <p:spPr>
          <a:xfrm>
            <a:off x="10174528" y="4171634"/>
            <a:ext cx="954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A11D02-56D4-CD4E-AB0C-E4686EC7ED63}"/>
              </a:ext>
            </a:extLst>
          </p:cNvPr>
          <p:cNvSpPr txBox="1"/>
          <p:nvPr/>
        </p:nvSpPr>
        <p:spPr>
          <a:xfrm>
            <a:off x="2641790" y="920890"/>
            <a:ext cx="11106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Carry</a:t>
            </a:r>
          </a:p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Bit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2BAB4-A055-E641-A6AD-05852ED720BB}"/>
              </a:ext>
            </a:extLst>
          </p:cNvPr>
          <p:cNvSpPr txBox="1"/>
          <p:nvPr/>
        </p:nvSpPr>
        <p:spPr>
          <a:xfrm>
            <a:off x="379424" y="5857350"/>
            <a:ext cx="1154835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Rule: When </a:t>
            </a:r>
            <a:r>
              <a:rPr lang="en-US" sz="2800" dirty="0">
                <a:solidFill>
                  <a:srgbClr val="FF0000"/>
                </a:solidFill>
              </a:rPr>
              <a:t>Carry Bit != 0</a:t>
            </a:r>
            <a:r>
              <a:rPr lang="en-US" sz="2800" dirty="0"/>
              <a:t>, overflow has occurred for </a:t>
            </a:r>
            <a:r>
              <a:rPr lang="en-US" sz="2800" dirty="0">
                <a:solidFill>
                  <a:srgbClr val="FF0000"/>
                </a:solidFill>
              </a:rPr>
              <a:t>unsigned</a:t>
            </a:r>
            <a:r>
              <a:rPr lang="en-US" sz="2800" dirty="0">
                <a:solidFill>
                  <a:srgbClr val="0070C0"/>
                </a:solidFill>
              </a:rPr>
              <a:t> integers</a:t>
            </a:r>
            <a:r>
              <a:rPr lang="en-US" sz="2800" dirty="0"/>
              <a:t>!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D185175-F12A-294A-9E69-6FA57E55DC97}"/>
              </a:ext>
            </a:extLst>
          </p:cNvPr>
          <p:cNvGrpSpPr/>
          <p:nvPr/>
        </p:nvGrpSpPr>
        <p:grpSpPr>
          <a:xfrm>
            <a:off x="537601" y="2337075"/>
            <a:ext cx="2399379" cy="2097441"/>
            <a:chOff x="241994" y="3418938"/>
            <a:chExt cx="2399379" cy="209744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C8762D-F338-AB46-8301-D3D540097233}"/>
                </a:ext>
              </a:extLst>
            </p:cNvPr>
            <p:cNvSpPr txBox="1"/>
            <p:nvPr/>
          </p:nvSpPr>
          <p:spPr>
            <a:xfrm>
              <a:off x="241994" y="3551128"/>
              <a:ext cx="1810969" cy="1754326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only 8 bits for numbers in this example carry bit is always dropped from result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88EC83B-5A61-1C4D-A184-F4C6D86A4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7452" y="3418938"/>
              <a:ext cx="549420" cy="140261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31758A6-C389-5340-AC00-F0D0B3736D57}"/>
                </a:ext>
              </a:extLst>
            </p:cNvPr>
            <p:cNvCxnSpPr>
              <a:cxnSpLocks/>
            </p:cNvCxnSpPr>
            <p:nvPr/>
          </p:nvCxnSpPr>
          <p:spPr>
            <a:xfrm>
              <a:off x="2029858" y="5289785"/>
              <a:ext cx="611515" cy="22659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008CE6B-DE63-0240-A780-97C47A9D5B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849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4" grpId="0" animBg="1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F1A68-1DF8-5F41-B659-09BDF022B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62" y="91912"/>
            <a:ext cx="7159920" cy="715294"/>
          </a:xfrm>
        </p:spPr>
        <p:txBody>
          <a:bodyPr/>
          <a:lstStyle/>
          <a:p>
            <a:r>
              <a:rPr lang="en-US" dirty="0"/>
              <a:t>Overflow: Unsigned Values 4-bit limit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B2AA5827-C169-9C4D-A0CF-FE6ED82EEA28}"/>
              </a:ext>
            </a:extLst>
          </p:cNvPr>
          <p:cNvSpPr txBox="1">
            <a:spLocks/>
          </p:cNvSpPr>
          <p:nvPr/>
        </p:nvSpPr>
        <p:spPr>
          <a:xfrm>
            <a:off x="159471" y="892526"/>
            <a:ext cx="6449001" cy="56696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Addition Overflow: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Subtraction Overflow: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87897-C405-704E-A38E-526E81929D4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79738" y="1524658"/>
            <a:ext cx="8290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  <a:p>
            <a:pPr algn="r"/>
            <a:r>
              <a:rPr lang="en-US" sz="2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+ 2</a:t>
            </a:r>
          </a:p>
          <a:p>
            <a:pPr algn="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BB499-AB21-5849-8419-70D10CF1055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99293" y="1524658"/>
            <a:ext cx="147348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1111</a:t>
            </a:r>
          </a:p>
          <a:p>
            <a:pPr algn="r"/>
            <a:r>
              <a:rPr lang="en-US" sz="2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+ 0010</a:t>
            </a:r>
          </a:p>
          <a:p>
            <a:pPr algn="r"/>
            <a:r>
              <a:rPr lang="en-US" sz="28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0001</a:t>
            </a:r>
          </a:p>
          <a:p>
            <a:pPr algn="r"/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oops 1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3630E57E-8820-7440-9DED-F63F639718E1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7157258" y="2716207"/>
            <a:ext cx="4253091" cy="3928640"/>
            <a:chOff x="2366" y="1413"/>
            <a:chExt cx="2294" cy="2119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0B58472B-A63E-7E4F-B82E-DCE03C1C77EA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566" y="1499"/>
              <a:ext cx="1943" cy="1926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1 h 10000"/>
                <a:gd name="T6" fmla="*/ 1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00"/>
                <a:gd name="T19" fmla="*/ 0 h 10000"/>
                <a:gd name="T20" fmla="*/ 10000 w 10000"/>
                <a:gd name="T21" fmla="*/ 10000 h 10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00" h="10000">
                  <a:moveTo>
                    <a:pt x="5000" y="0"/>
                  </a:moveTo>
                  <a:cubicBezTo>
                    <a:pt x="2238" y="0"/>
                    <a:pt x="0" y="2238"/>
                    <a:pt x="0" y="5000"/>
                  </a:cubicBezTo>
                  <a:cubicBezTo>
                    <a:pt x="0" y="7761"/>
                    <a:pt x="2238" y="10000"/>
                    <a:pt x="5000" y="10000"/>
                  </a:cubicBezTo>
                  <a:cubicBezTo>
                    <a:pt x="7761" y="10000"/>
                    <a:pt x="10000" y="7761"/>
                    <a:pt x="10000" y="5000"/>
                  </a:cubicBezTo>
                  <a:cubicBezTo>
                    <a:pt x="10000" y="2238"/>
                    <a:pt x="7761" y="0"/>
                    <a:pt x="5000" y="0"/>
                  </a:cubicBezTo>
                  <a:close/>
                  <a:moveTo>
                    <a:pt x="5000" y="0"/>
                  </a:moveTo>
                </a:path>
              </a:pathLst>
            </a:cu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EE7423A8-5C4C-EC48-BA91-32E1A53537EB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610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0000</a:t>
              </a:r>
            </a:p>
          </p:txBody>
        </p:sp>
        <p:sp>
          <p:nvSpPr>
            <p:cNvPr id="12" name="Text Box 6">
              <a:extLst>
                <a:ext uri="{FF2B5EF4-FFF2-40B4-BE49-F238E27FC236}">
                  <a16:creationId xmlns:a16="http://schemas.microsoft.com/office/drawing/2014/main" id="{2CDFF526-9441-A648-B08B-F843F8D51506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869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0001</a:t>
              </a:r>
            </a:p>
          </p:txBody>
        </p:sp>
        <p:sp>
          <p:nvSpPr>
            <p:cNvPr id="13" name="Text Box 7">
              <a:extLst>
                <a:ext uri="{FF2B5EF4-FFF2-40B4-BE49-F238E27FC236}">
                  <a16:creationId xmlns:a16="http://schemas.microsoft.com/office/drawing/2014/main" id="{891E0B44-6170-7343-84F6-09BF1987651E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4134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0011</a:t>
              </a:r>
            </a:p>
          </p:txBody>
        </p:sp>
        <p:sp>
          <p:nvSpPr>
            <p:cNvPr id="14" name="Text Box 8">
              <a:extLst>
                <a:ext uri="{FF2B5EF4-FFF2-40B4-BE49-F238E27FC236}">
                  <a16:creationId xmlns:a16="http://schemas.microsoft.com/office/drawing/2014/main" id="{ABF1BF85-4C1B-4A41-B76B-7F05B86226ED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150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1111</a:t>
              </a:r>
            </a:p>
          </p:txBody>
        </p:sp>
        <p:sp>
          <p:nvSpPr>
            <p:cNvPr id="15" name="Text Box 9">
              <a:extLst>
                <a:ext uri="{FF2B5EF4-FFF2-40B4-BE49-F238E27FC236}">
                  <a16:creationId xmlns:a16="http://schemas.microsoft.com/office/drawing/2014/main" id="{DE90C94B-BDDF-B649-A770-EAB5C0AAC8FB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15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1110</a:t>
              </a: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69B275F9-E910-9240-8421-156789C04D49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631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1100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AB357C8E-94D0-A845-95CD-50C862FC0878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631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1011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2842834B-57CE-CD42-8B7F-ED66A802A4BB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754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1010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02EDE98F-BBD7-444E-AD33-2566CCAE1D97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150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1000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DC537E96-D55A-EC43-BC99-06D6ACE29742}"/>
                </a:ext>
              </a:extLst>
            </p:cNvPr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610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0111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4F18B99F-D6A1-1B48-8421-C29B87F21E0B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869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0110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8E30CFEC-8650-ED43-829D-DC46FDDEDE66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4134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0100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8E08653A-1700-9C4E-93B5-CEB2C5B26F39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022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0010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C4046157-2C02-9246-93C7-1998884F24DA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022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0101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F0EDB4F3-67D8-954B-8E0C-45B43A2C56D6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915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1001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D36172AD-F257-4143-B242-7FC803D5AA93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54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1101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6598279B-BB36-FB42-BEFB-A05AB71DB555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950" y="1413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788BDADF-A19E-1344-9491-D3CD02F5B1FF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249" y="1602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1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5F1D6949-F665-A44E-AFAD-9C6A2D1586F4}"/>
                </a:ext>
              </a:extLst>
            </p:cNvPr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459" y="1858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2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954CBEA0-5736-D64D-AE44-3FE89045FA0E}"/>
                </a:ext>
              </a:extLst>
            </p:cNvPr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4549" y="2165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3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0C05AF32-B1FF-B04A-BA8A-38281C0D5FA1}"/>
                </a:ext>
              </a:extLst>
            </p:cNvPr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4547" y="2577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E5462B5C-4991-6140-84C4-D849E6308D81}"/>
                </a:ext>
              </a:extLst>
            </p:cNvPr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4444" y="2909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309544D3-7171-FC47-9469-39C938E16676}"/>
                </a:ext>
              </a:extLst>
            </p:cNvPr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4227" y="3187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6</a:t>
              </a:r>
            </a:p>
          </p:txBody>
        </p:sp>
        <p:sp>
          <p:nvSpPr>
            <p:cNvPr id="34" name="Text Box 28">
              <a:extLst>
                <a:ext uri="{FF2B5EF4-FFF2-40B4-BE49-F238E27FC236}">
                  <a16:creationId xmlns:a16="http://schemas.microsoft.com/office/drawing/2014/main" id="{A2BFCC08-6A8A-074A-B095-FE9281E50EBA}"/>
                </a:ext>
              </a:extLst>
            </p:cNvPr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874" y="3377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7</a:t>
              </a:r>
            </a:p>
          </p:txBody>
        </p:sp>
        <p:sp>
          <p:nvSpPr>
            <p:cNvPr id="35" name="Text Box 29">
              <a:extLst>
                <a:ext uri="{FF2B5EF4-FFF2-40B4-BE49-F238E27FC236}">
                  <a16:creationId xmlns:a16="http://schemas.microsoft.com/office/drawing/2014/main" id="{36B61A00-E8EF-874B-9896-A859A151DE2D}"/>
                </a:ext>
              </a:extLst>
            </p:cNvPr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044" y="3377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8</a:t>
              </a:r>
            </a:p>
          </p:txBody>
        </p:sp>
        <p:sp>
          <p:nvSpPr>
            <p:cNvPr id="36" name="Text Box 30">
              <a:extLst>
                <a:ext uri="{FF2B5EF4-FFF2-40B4-BE49-F238E27FC236}">
                  <a16:creationId xmlns:a16="http://schemas.microsoft.com/office/drawing/2014/main" id="{39936D14-866D-BB40-B6F7-9AB149530F71}"/>
                </a:ext>
              </a:extLst>
            </p:cNvPr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08" y="3187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9</a:t>
              </a:r>
            </a:p>
          </p:txBody>
        </p:sp>
        <p:sp>
          <p:nvSpPr>
            <p:cNvPr id="37" name="Text Box 31">
              <a:extLst>
                <a:ext uri="{FF2B5EF4-FFF2-40B4-BE49-F238E27FC236}">
                  <a16:creationId xmlns:a16="http://schemas.microsoft.com/office/drawing/2014/main" id="{FBBBA85E-05BD-DA45-BCDF-93BB3223F579}"/>
                </a:ext>
              </a:extLst>
            </p:cNvPr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500" y="2909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10</a:t>
              </a:r>
            </a:p>
          </p:txBody>
        </p:sp>
        <p:sp>
          <p:nvSpPr>
            <p:cNvPr id="38" name="Text Box 32">
              <a:extLst>
                <a:ext uri="{FF2B5EF4-FFF2-40B4-BE49-F238E27FC236}">
                  <a16:creationId xmlns:a16="http://schemas.microsoft.com/office/drawing/2014/main" id="{8097951C-4E7C-1742-9EA5-717755C83FF9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397" y="2577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</a:t>
              </a:r>
            </a:p>
          </p:txBody>
        </p:sp>
        <p:sp>
          <p:nvSpPr>
            <p:cNvPr id="39" name="Text Box 33">
              <a:extLst>
                <a:ext uri="{FF2B5EF4-FFF2-40B4-BE49-F238E27FC236}">
                  <a16:creationId xmlns:a16="http://schemas.microsoft.com/office/drawing/2014/main" id="{E88C4C88-AE57-114B-862A-F63C7A955047}"/>
                </a:ext>
              </a:extLst>
            </p:cNvPr>
            <p:cNvSpPr txBox="1"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366" y="2165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12</a:t>
              </a:r>
            </a:p>
          </p:txBody>
        </p:sp>
        <p:sp>
          <p:nvSpPr>
            <p:cNvPr id="40" name="Text Box 34">
              <a:extLst>
                <a:ext uri="{FF2B5EF4-FFF2-40B4-BE49-F238E27FC236}">
                  <a16:creationId xmlns:a16="http://schemas.microsoft.com/office/drawing/2014/main" id="{759C401D-5494-9E43-9290-EFC37291C904}"/>
                </a:ext>
              </a:extLst>
            </p:cNvPr>
            <p:cNvSpPr txBox="1"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480" y="1858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13</a:t>
              </a:r>
            </a:p>
          </p:txBody>
        </p:sp>
        <p:sp>
          <p:nvSpPr>
            <p:cNvPr id="41" name="Text Box 35">
              <a:extLst>
                <a:ext uri="{FF2B5EF4-FFF2-40B4-BE49-F238E27FC236}">
                  <a16:creationId xmlns:a16="http://schemas.microsoft.com/office/drawing/2014/main" id="{3F18E99A-47DE-9A44-BC67-F591583E04EA}"/>
                </a:ext>
              </a:extLst>
            </p:cNvPr>
            <p:cNvSpPr txBox="1"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687" y="1602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14</a:t>
              </a:r>
            </a:p>
          </p:txBody>
        </p:sp>
        <p:sp>
          <p:nvSpPr>
            <p:cNvPr id="42" name="Text Box 36">
              <a:extLst>
                <a:ext uri="{FF2B5EF4-FFF2-40B4-BE49-F238E27FC236}">
                  <a16:creationId xmlns:a16="http://schemas.microsoft.com/office/drawing/2014/main" id="{0D278E6A-EDCC-CB47-AC50-5757E40B1AD2}"/>
                </a:ext>
              </a:extLst>
            </p:cNvPr>
            <p:cNvSpPr txBox="1"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3019" y="1413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15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0EF6CE2-06F3-E247-86BF-F90779039BAD}"/>
              </a:ext>
            </a:extLst>
          </p:cNvPr>
          <p:cNvSpPr txBox="1"/>
          <p:nvPr/>
        </p:nvSpPr>
        <p:spPr>
          <a:xfrm>
            <a:off x="8550440" y="4399754"/>
            <a:ext cx="1463040" cy="349968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Unsigned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755A9F-80CB-404B-A804-1E59A8D9F4D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5120" y="4593895"/>
            <a:ext cx="8290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r"/>
            <a:r>
              <a:rPr lang="en-US" sz="2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- 2</a:t>
            </a:r>
          </a:p>
          <a:p>
            <a:pPr algn="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9DB5D-076A-5B4E-8F2A-962B4899C73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594937" y="4526914"/>
            <a:ext cx="41498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0001</a:t>
            </a:r>
          </a:p>
          <a:p>
            <a:r>
              <a:rPr lang="en-US" sz="2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- 0010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(counter clockwise)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1111</a:t>
            </a:r>
          </a:p>
          <a:p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oops 15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05FA9F-6776-ED42-9F62-53F96A524436}"/>
              </a:ext>
            </a:extLst>
          </p:cNvPr>
          <p:cNvSpPr txBox="1"/>
          <p:nvPr/>
        </p:nvSpPr>
        <p:spPr>
          <a:xfrm>
            <a:off x="8329967" y="220588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UMAX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BF19CF-8223-A548-BA90-69E4A95908B2}"/>
              </a:ext>
            </a:extLst>
          </p:cNvPr>
          <p:cNvSpPr txBox="1"/>
          <p:nvPr/>
        </p:nvSpPr>
        <p:spPr>
          <a:xfrm>
            <a:off x="9451067" y="219837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UMIN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FB735F-7BCD-6648-ACDF-B99448CBE681}"/>
              </a:ext>
            </a:extLst>
          </p:cNvPr>
          <p:cNvCxnSpPr>
            <a:cxnSpLocks/>
          </p:cNvCxnSpPr>
          <p:nvPr/>
        </p:nvCxnSpPr>
        <p:spPr>
          <a:xfrm flipH="1">
            <a:off x="9281960" y="2067128"/>
            <a:ext cx="3311" cy="1331150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58BE91-F029-B441-98AB-1A51A5C15246}"/>
              </a:ext>
            </a:extLst>
          </p:cNvPr>
          <p:cNvGrpSpPr/>
          <p:nvPr/>
        </p:nvGrpSpPr>
        <p:grpSpPr>
          <a:xfrm>
            <a:off x="7271504" y="148310"/>
            <a:ext cx="4100839" cy="1901371"/>
            <a:chOff x="6250214" y="1484890"/>
            <a:chExt cx="4100839" cy="175943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1696F8-188C-5C46-8F65-6D64A841EA58}"/>
                </a:ext>
              </a:extLst>
            </p:cNvPr>
            <p:cNvSpPr txBox="1"/>
            <p:nvPr/>
          </p:nvSpPr>
          <p:spPr>
            <a:xfrm>
              <a:off x="6250214" y="1484890"/>
              <a:ext cx="4100839" cy="11107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/>
                <a:t>Occurs when an </a:t>
              </a:r>
              <a:r>
                <a:rPr lang="en-US" sz="2400" dirty="0">
                  <a:solidFill>
                    <a:srgbClr val="2C895B"/>
                  </a:solidFill>
                </a:rPr>
                <a:t>arithmetic result is </a:t>
              </a:r>
              <a:r>
                <a:rPr lang="en-US" sz="2400" b="1" dirty="0">
                  <a:solidFill>
                    <a:srgbClr val="2C895B"/>
                  </a:solidFill>
                </a:rPr>
                <a:t>exceeds</a:t>
              </a:r>
              <a:r>
                <a:rPr lang="en-US" sz="2400" dirty="0">
                  <a:solidFill>
                    <a:srgbClr val="2C895B"/>
                  </a:solidFill>
                </a:rPr>
                <a:t> </a:t>
              </a:r>
              <a:r>
                <a:rPr lang="en-US" sz="2400" dirty="0"/>
                <a:t>the min or max limits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9C489A7-3B9B-A24E-86C0-7259F919A944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8300634" y="2595613"/>
              <a:ext cx="0" cy="648708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C465B2B-54F1-D64D-8EF6-97D5547913A4}"/>
              </a:ext>
            </a:extLst>
          </p:cNvPr>
          <p:cNvGrpSpPr/>
          <p:nvPr/>
        </p:nvGrpSpPr>
        <p:grpSpPr>
          <a:xfrm>
            <a:off x="2245720" y="1389367"/>
            <a:ext cx="2360645" cy="2031325"/>
            <a:chOff x="241994" y="3551128"/>
            <a:chExt cx="2360645" cy="203132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1AD38A3-D137-2542-BFA9-38CEECF210F8}"/>
                </a:ext>
              </a:extLst>
            </p:cNvPr>
            <p:cNvSpPr txBox="1"/>
            <p:nvPr/>
          </p:nvSpPr>
          <p:spPr>
            <a:xfrm>
              <a:off x="241994" y="3551128"/>
              <a:ext cx="1810969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only 4 bits for numbers in this example </a:t>
              </a: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carry bit is dropped from the result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913FB0A-0CF4-C14E-9D93-0EF54AADA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20" y="3940926"/>
              <a:ext cx="519319" cy="8568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737EA5C-C53E-4241-8ABF-B552A4C1197C}"/>
                </a:ext>
              </a:extLst>
            </p:cNvPr>
            <p:cNvCxnSpPr>
              <a:cxnSpLocks/>
            </p:cNvCxnSpPr>
            <p:nvPr/>
          </p:nvCxnSpPr>
          <p:spPr>
            <a:xfrm>
              <a:off x="2063350" y="4720893"/>
              <a:ext cx="539289" cy="9590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B684EBA4-5E03-274F-9960-D30ED9CC581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039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Binary is base 2</a:t>
                </a:r>
              </a:p>
              <a:p>
                <a:pPr lvl="1"/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adjective: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being in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state of one of two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mutually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exclusive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conditions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such 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off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true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false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molten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frozen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presence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absence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of a signal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Late Latin </a:t>
                </a:r>
                <a:r>
                  <a:rPr lang="en-US" sz="2000" i="1" dirty="0" err="1">
                    <a:solidFill>
                      <a:schemeClr val="tx1">
                        <a:lumMod val="50000"/>
                      </a:schemeClr>
                    </a:solidFill>
                  </a:rPr>
                  <a:t>bīnārius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(“consisting of two”)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Two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symbols: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0    1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0b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are binary</a:t>
                </a:r>
              </a:p>
              <a:p>
                <a:r>
                  <a:rPr lang="en-US" sz="24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:  What 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0b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110 in base 10?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0b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= 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sz="2000" baseline="-250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 </a:t>
                </a:r>
                <a:r>
                  <a:rPr lang="en-US" sz="2400" dirty="0">
                    <a:solidFill>
                      <a:srgbClr val="2C895B"/>
                    </a:solidFill>
                  </a:rPr>
                  <a:t>single binary digit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byte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an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8-bit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blipFill>
                <a:blip r:embed="rId3"/>
                <a:stretch>
                  <a:fillRect l="-763" t="-214" r="-1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3" y="157566"/>
            <a:ext cx="10515600" cy="497393"/>
          </a:xfrm>
        </p:spPr>
        <p:txBody>
          <a:bodyPr/>
          <a:lstStyle/>
          <a:p>
            <a:r>
              <a:rPr lang="en-US" dirty="0"/>
              <a:t>Review: Binary Numbering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1D2EF2-50F8-4B47-9EC1-46818D1AD8EC}"/>
              </a:ext>
            </a:extLst>
          </p:cNvPr>
          <p:cNvGrpSpPr/>
          <p:nvPr/>
        </p:nvGrpSpPr>
        <p:grpSpPr>
          <a:xfrm>
            <a:off x="4790212" y="4405125"/>
            <a:ext cx="1747948" cy="798295"/>
            <a:chOff x="4911706" y="4731240"/>
            <a:chExt cx="1747948" cy="7982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B2148-A562-0240-812D-BBFC0CD36917}"/>
                </a:ext>
              </a:extLst>
            </p:cNvPr>
            <p:cNvSpPr txBox="1"/>
            <p:nvPr/>
          </p:nvSpPr>
          <p:spPr>
            <a:xfrm>
              <a:off x="5051521" y="5160203"/>
              <a:ext cx="1608133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two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17C7691-ABD2-4146-8FC1-96A580D15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1706" y="4761748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AEA78-8E83-5D44-805F-54B39FA3B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14" y="4731240"/>
              <a:ext cx="0" cy="42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4" name="Picture 8" descr="How to Easily Create a Matrix Schedule - ArchSmarter -">
            <a:extLst>
              <a:ext uri="{FF2B5EF4-FFF2-40B4-BE49-F238E27FC236}">
                <a16:creationId xmlns:a16="http://schemas.microsoft.com/office/drawing/2014/main" id="{96734651-4953-A445-AA84-FEBB585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938" y="2233469"/>
            <a:ext cx="5076840" cy="29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blipFill>
                <a:blip r:embed="rId6"/>
                <a:stretch>
                  <a:fillRect l="-577" t="-131034" r="-115" b="-20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D136A-933E-B542-922B-B12EEFBF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3510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57970DCB-9C2B-ED4E-BB13-BB664FCF8A25}"/>
              </a:ext>
            </a:extLst>
          </p:cNvPr>
          <p:cNvSpPr/>
          <p:nvPr/>
        </p:nvSpPr>
        <p:spPr>
          <a:xfrm>
            <a:off x="6192402" y="1843862"/>
            <a:ext cx="5490915" cy="42120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E95E3F-CDE1-D441-A4E6-C6167A641914}"/>
              </a:ext>
            </a:extLst>
          </p:cNvPr>
          <p:cNvSpPr/>
          <p:nvPr/>
        </p:nvSpPr>
        <p:spPr>
          <a:xfrm>
            <a:off x="288440" y="4103802"/>
            <a:ext cx="5346336" cy="22367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27808-F65D-5F44-ACCD-AC521350BF7A}"/>
              </a:ext>
            </a:extLst>
          </p:cNvPr>
          <p:cNvSpPr/>
          <p:nvPr/>
        </p:nvSpPr>
        <p:spPr>
          <a:xfrm>
            <a:off x="288440" y="1351164"/>
            <a:ext cx="5346336" cy="22367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643DF-9BBB-F441-941A-94262966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Unsigned Binary Multiplication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AD597D-522A-C646-A83F-E1BA339DC69A}"/>
              </a:ext>
            </a:extLst>
          </p:cNvPr>
          <p:cNvSpPr/>
          <p:nvPr/>
        </p:nvSpPr>
        <p:spPr>
          <a:xfrm>
            <a:off x="6192403" y="2393633"/>
            <a:ext cx="4977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b = 0 0 0 0 0 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(5)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3899ED-66C4-C24A-97F2-9D4AE12AC94F}"/>
              </a:ext>
            </a:extLst>
          </p:cNvPr>
          <p:cNvCxnSpPr/>
          <p:nvPr/>
        </p:nvCxnSpPr>
        <p:spPr>
          <a:xfrm>
            <a:off x="6550144" y="2866482"/>
            <a:ext cx="3603009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B79C3B9-364C-D940-AF76-E3A5C6895427}"/>
              </a:ext>
            </a:extLst>
          </p:cNvPr>
          <p:cNvSpPr/>
          <p:nvPr/>
        </p:nvSpPr>
        <p:spPr>
          <a:xfrm>
            <a:off x="7298476" y="2886116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0 1 0 1 0 0 1 1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DA5785-8B4A-4C41-BD1E-E18CA0DB68C5}"/>
              </a:ext>
            </a:extLst>
          </p:cNvPr>
          <p:cNvSpPr/>
          <p:nvPr/>
        </p:nvSpPr>
        <p:spPr>
          <a:xfrm>
            <a:off x="6561094" y="1988942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0 1 0 1 0 0 1 1  (83)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DF67AF-708C-DA4A-8331-E1AEC05BB747}"/>
              </a:ext>
            </a:extLst>
          </p:cNvPr>
          <p:cNvSpPr/>
          <p:nvPr/>
        </p:nvSpPr>
        <p:spPr>
          <a:xfrm>
            <a:off x="6929785" y="3268480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0 0 0 0 0 0 0 0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7EBE33-CFA4-B645-A472-C4199DCDF3CE}"/>
              </a:ext>
            </a:extLst>
          </p:cNvPr>
          <p:cNvSpPr/>
          <p:nvPr/>
        </p:nvSpPr>
        <p:spPr>
          <a:xfrm>
            <a:off x="6550144" y="3648090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0 1 0 1 0 0 1 1</a:t>
            </a:r>
            <a:endParaRPr lang="en-US" sz="2400" dirty="0">
              <a:solidFill>
                <a:srgbClr val="F3753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78A20B-F9F9-EB41-915C-896B3DAEF402}"/>
              </a:ext>
            </a:extLst>
          </p:cNvPr>
          <p:cNvCxnSpPr/>
          <p:nvPr/>
        </p:nvCxnSpPr>
        <p:spPr>
          <a:xfrm>
            <a:off x="6480368" y="4126756"/>
            <a:ext cx="3603009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EC4120F-8D97-1641-995F-D63B6C017B10}"/>
              </a:ext>
            </a:extLst>
          </p:cNvPr>
          <p:cNvSpPr/>
          <p:nvPr/>
        </p:nvSpPr>
        <p:spPr>
          <a:xfrm>
            <a:off x="6561094" y="4141585"/>
            <a:ext cx="5161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0 1 1 0 0 1 1 1 1 1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(415!!)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F575307A-94CA-2E45-8071-543319389AFD}"/>
              </a:ext>
            </a:extLst>
          </p:cNvPr>
          <p:cNvSpPr/>
          <p:nvPr/>
        </p:nvSpPr>
        <p:spPr>
          <a:xfrm>
            <a:off x="7122139" y="3268480"/>
            <a:ext cx="176337" cy="1334764"/>
          </a:xfrm>
          <a:prstGeom prst="rightBracke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386B69-E704-354A-A9F5-0B6D37D187AD}"/>
              </a:ext>
            </a:extLst>
          </p:cNvPr>
          <p:cNvSpPr txBox="1"/>
          <p:nvPr/>
        </p:nvSpPr>
        <p:spPr>
          <a:xfrm>
            <a:off x="7599337" y="4956135"/>
            <a:ext cx="3479829" cy="8309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Exceeds what we can represent in 8 bits (255)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A4B449-AF48-6A4D-8D9A-70713B7AEA0C}"/>
              </a:ext>
            </a:extLst>
          </p:cNvPr>
          <p:cNvSpPr/>
          <p:nvPr/>
        </p:nvSpPr>
        <p:spPr>
          <a:xfrm>
            <a:off x="288439" y="1843862"/>
            <a:ext cx="4977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b = 0 0 0 0 0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(2)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CF47AE-5E3A-D449-A525-12611C813037}"/>
              </a:ext>
            </a:extLst>
          </p:cNvPr>
          <p:cNvCxnSpPr/>
          <p:nvPr/>
        </p:nvCxnSpPr>
        <p:spPr>
          <a:xfrm>
            <a:off x="663080" y="2259737"/>
            <a:ext cx="3603009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DD28A53-37F1-AA48-9E60-A1819B9EA494}"/>
              </a:ext>
            </a:extLst>
          </p:cNvPr>
          <p:cNvSpPr/>
          <p:nvPr/>
        </p:nvSpPr>
        <p:spPr>
          <a:xfrm>
            <a:off x="1042721" y="2493682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0 1 0 1 0 0 1 1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0078C2-7A98-7148-977F-9E90E3DFACCF}"/>
              </a:ext>
            </a:extLst>
          </p:cNvPr>
          <p:cNvSpPr/>
          <p:nvPr/>
        </p:nvSpPr>
        <p:spPr>
          <a:xfrm>
            <a:off x="508682" y="5074998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0 1 0 1 0 0 1 1  (83)</a:t>
            </a:r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518652-9A59-1444-BFC9-D89486C2A480}"/>
              </a:ext>
            </a:extLst>
          </p:cNvPr>
          <p:cNvSpPr/>
          <p:nvPr/>
        </p:nvSpPr>
        <p:spPr>
          <a:xfrm>
            <a:off x="1379040" y="2208649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0 0 0 0 0 0 0 0</a:t>
            </a:r>
            <a:endParaRPr lang="en-US" sz="2400" dirty="0">
              <a:solidFill>
                <a:srgbClr val="00B05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C8A4EEA-F67D-E640-BFA2-5024F6BD3C1D}"/>
              </a:ext>
            </a:extLst>
          </p:cNvPr>
          <p:cNvCxnSpPr/>
          <p:nvPr/>
        </p:nvCxnSpPr>
        <p:spPr>
          <a:xfrm>
            <a:off x="716139" y="2955347"/>
            <a:ext cx="3603009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E752D-964C-944F-96F7-7336E9CAFDFB}"/>
              </a:ext>
            </a:extLst>
          </p:cNvPr>
          <p:cNvSpPr/>
          <p:nvPr/>
        </p:nvSpPr>
        <p:spPr>
          <a:xfrm>
            <a:off x="1042721" y="2882702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0 1 0 1 0 0 1 1 0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(166)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7" name="Right Bracket 26">
            <a:extLst>
              <a:ext uri="{FF2B5EF4-FFF2-40B4-BE49-F238E27FC236}">
                <a16:creationId xmlns:a16="http://schemas.microsoft.com/office/drawing/2014/main" id="{69A9D9D0-A172-4247-8FE8-F2DE095532F6}"/>
              </a:ext>
            </a:extLst>
          </p:cNvPr>
          <p:cNvSpPr/>
          <p:nvPr/>
        </p:nvSpPr>
        <p:spPr>
          <a:xfrm>
            <a:off x="1235867" y="2505473"/>
            <a:ext cx="175545" cy="791320"/>
          </a:xfrm>
          <a:prstGeom prst="rightBracke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279B6B-3989-364C-9F7E-95098E8CCF96}"/>
              </a:ext>
            </a:extLst>
          </p:cNvPr>
          <p:cNvSpPr txBox="1"/>
          <p:nvPr/>
        </p:nvSpPr>
        <p:spPr>
          <a:xfrm>
            <a:off x="721250" y="4400170"/>
            <a:ext cx="454483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Since we are multiplying by a power of two</a:t>
            </a:r>
          </a:p>
          <a:p>
            <a:r>
              <a:rPr lang="en-US" dirty="0">
                <a:solidFill>
                  <a:schemeClr val="tx2"/>
                </a:solidFill>
              </a:rPr>
              <a:t>we can shift left by 2 (</a:t>
            </a:r>
            <a:r>
              <a:rPr lang="en-US" dirty="0">
                <a:solidFill>
                  <a:srgbClr val="FF0000"/>
                </a:solidFill>
              </a:rPr>
              <a:t>zero insert at LSB</a:t>
            </a:r>
            <a:r>
              <a:rPr lang="en-US" dirty="0">
                <a:solidFill>
                  <a:schemeClr val="tx2"/>
                </a:solidFill>
              </a:rPr>
              <a:t>)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0B92CD-F114-0343-8889-A2968CDEFE40}"/>
              </a:ext>
            </a:extLst>
          </p:cNvPr>
          <p:cNvSpPr/>
          <p:nvPr/>
        </p:nvSpPr>
        <p:spPr>
          <a:xfrm>
            <a:off x="639622" y="1534597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0 1 0 1 0 0 1 1  (83)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196AB4-1E33-1045-99AF-C84F10FA8C74}"/>
              </a:ext>
            </a:extLst>
          </p:cNvPr>
          <p:cNvSpPr/>
          <p:nvPr/>
        </p:nvSpPr>
        <p:spPr>
          <a:xfrm>
            <a:off x="886174" y="5680011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0 1 0 1 0 0 1 1 0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(166)</a:t>
            </a:r>
            <a:endParaRPr lang="en-US" sz="2400" dirty="0">
              <a:solidFill>
                <a:srgbClr val="7030A0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026DF07-FEC5-C44E-9698-A5BB4040E414}"/>
              </a:ext>
            </a:extLst>
          </p:cNvPr>
          <p:cNvGrpSpPr/>
          <p:nvPr/>
        </p:nvGrpSpPr>
        <p:grpSpPr>
          <a:xfrm>
            <a:off x="1170060" y="5395635"/>
            <a:ext cx="2747111" cy="445475"/>
            <a:chOff x="949817" y="4629560"/>
            <a:chExt cx="2747111" cy="445475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481DE9C-D6FB-BB4C-834B-6F4B146D11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2128" y="4656928"/>
              <a:ext cx="244800" cy="39437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F4DD973-A642-7442-8A01-887D63D2D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4655" y="4680656"/>
              <a:ext cx="244800" cy="39437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8BF3EDB-3B21-9F49-9DC5-57F29475F6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7182" y="4640520"/>
              <a:ext cx="244800" cy="39437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C616BA4-926D-CF44-A1A3-B494BA265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9709" y="4629560"/>
              <a:ext cx="244800" cy="39437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EACF1A5-2268-AB4A-B631-CD80FA372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2236" y="4656928"/>
              <a:ext cx="244800" cy="39437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3684F2B-7807-AF4A-AF9C-230E89CC7D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4763" y="4643020"/>
              <a:ext cx="244800" cy="39437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25A1B10-5716-FA43-9D33-99B43451E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7290" y="4653980"/>
              <a:ext cx="244800" cy="39437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FC37D10-489F-B141-A802-D03054A59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817" y="4671280"/>
              <a:ext cx="244800" cy="39437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5116AA-DFCA-7947-96CF-C3104430A43F}"/>
              </a:ext>
            </a:extLst>
          </p:cNvPr>
          <p:cNvCxnSpPr/>
          <p:nvPr/>
        </p:nvCxnSpPr>
        <p:spPr>
          <a:xfrm flipV="1">
            <a:off x="10153153" y="4495628"/>
            <a:ext cx="587574" cy="4605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8DD6CB3-7DD7-BC40-88BC-F938306AB54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4154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3" grpId="0" animBg="1"/>
      <p:bldP spid="4" grpId="0"/>
      <p:bldP spid="6" grpId="0"/>
      <p:bldP spid="7" grpId="0"/>
      <p:bldP spid="10" grpId="0"/>
      <p:bldP spid="11" grpId="0"/>
      <p:bldP spid="13" grpId="0"/>
      <p:bldP spid="17" grpId="0" animBg="1"/>
      <p:bldP spid="18" grpId="0" animBg="1"/>
      <p:bldP spid="19" grpId="0"/>
      <p:bldP spid="21" grpId="0"/>
      <p:bldP spid="22" grpId="0"/>
      <p:bldP spid="23" grpId="0"/>
      <p:bldP spid="26" grpId="0"/>
      <p:bldP spid="27" grpId="0" animBg="1"/>
      <p:bldP spid="28" grpId="0" animBg="1"/>
      <p:bldP spid="29" grpId="0"/>
      <p:bldP spid="30" grpId="0"/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C67B36A-75E1-0C4A-843A-23E5F96B993B}"/>
              </a:ext>
            </a:extLst>
          </p:cNvPr>
          <p:cNvSpPr/>
          <p:nvPr/>
        </p:nvSpPr>
        <p:spPr>
          <a:xfrm>
            <a:off x="662620" y="1223703"/>
            <a:ext cx="3808162" cy="46475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88" y="93154"/>
            <a:ext cx="11042023" cy="464642"/>
          </a:xfrm>
        </p:spPr>
        <p:txBody>
          <a:bodyPr/>
          <a:lstStyle/>
          <a:p>
            <a:r>
              <a:rPr lang="en-US" dirty="0"/>
              <a:t>Unsigned Binary Number Divide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1593595" y="2655288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1 1 0 0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1040237" y="2680513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 flipV="1">
            <a:off x="1593595" y="2680513"/>
            <a:ext cx="1347578" cy="7919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4BA2D3-3791-4142-837E-CF23FB6064C0}"/>
              </a:ext>
            </a:extLst>
          </p:cNvPr>
          <p:cNvSpPr txBox="1"/>
          <p:nvPr/>
        </p:nvSpPr>
        <p:spPr>
          <a:xfrm>
            <a:off x="1593594" y="219217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BAAF9F-8595-DC4C-AA80-EA0ABABEF63C}"/>
              </a:ext>
            </a:extLst>
          </p:cNvPr>
          <p:cNvCxnSpPr>
            <a:cxnSpLocks/>
          </p:cNvCxnSpPr>
          <p:nvPr/>
        </p:nvCxnSpPr>
        <p:spPr>
          <a:xfrm flipV="1">
            <a:off x="1593595" y="2688434"/>
            <a:ext cx="0" cy="346497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D0A6E55-D3EA-B547-A094-4BABD078381A}"/>
              </a:ext>
            </a:extLst>
          </p:cNvPr>
          <p:cNvSpPr txBox="1"/>
          <p:nvPr/>
        </p:nvSpPr>
        <p:spPr>
          <a:xfrm>
            <a:off x="1406321" y="303142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BDA990-690B-7446-8408-321017822B65}"/>
              </a:ext>
            </a:extLst>
          </p:cNvPr>
          <p:cNvGrpSpPr/>
          <p:nvPr/>
        </p:nvGrpSpPr>
        <p:grpSpPr>
          <a:xfrm>
            <a:off x="1556424" y="3374455"/>
            <a:ext cx="553357" cy="461665"/>
            <a:chOff x="-711483" y="3553537"/>
            <a:chExt cx="553357" cy="46166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6A85A7D-CCC6-C64F-A16C-74B6EBADA2DC}"/>
                </a:ext>
              </a:extLst>
            </p:cNvPr>
            <p:cNvCxnSpPr>
              <a:cxnSpLocks/>
            </p:cNvCxnSpPr>
            <p:nvPr/>
          </p:nvCxnSpPr>
          <p:spPr>
            <a:xfrm>
              <a:off x="-668104" y="3606357"/>
              <a:ext cx="466600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7F21F0-B333-AB43-B27E-2C0B46AFBEA7}"/>
                </a:ext>
              </a:extLst>
            </p:cNvPr>
            <p:cNvSpPr txBox="1"/>
            <p:nvPr/>
          </p:nvSpPr>
          <p:spPr>
            <a:xfrm>
              <a:off x="-711483" y="3553537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7F4E794-E870-B740-8378-0EC751BE018D}"/>
              </a:ext>
            </a:extLst>
          </p:cNvPr>
          <p:cNvSpPr txBox="1"/>
          <p:nvPr/>
        </p:nvSpPr>
        <p:spPr>
          <a:xfrm>
            <a:off x="945193" y="1227535"/>
            <a:ext cx="3430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Consider 12/3 =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5B08E3-FA44-4E4F-8804-88D5405953A8}"/>
              </a:ext>
            </a:extLst>
          </p:cNvPr>
          <p:cNvSpPr txBox="1"/>
          <p:nvPr/>
        </p:nvSpPr>
        <p:spPr>
          <a:xfrm>
            <a:off x="1913651" y="2183327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ED74E6-647B-774B-A2AE-CD09BAEA83AB}"/>
              </a:ext>
            </a:extLst>
          </p:cNvPr>
          <p:cNvSpPr txBox="1"/>
          <p:nvPr/>
        </p:nvSpPr>
        <p:spPr>
          <a:xfrm>
            <a:off x="1413992" y="365962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-1 1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96B15C-9C99-194E-978F-9488DF1FACFE}"/>
              </a:ext>
            </a:extLst>
          </p:cNvPr>
          <p:cNvSpPr txBox="1"/>
          <p:nvPr/>
        </p:nvSpPr>
        <p:spPr>
          <a:xfrm>
            <a:off x="2282663" y="2192396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1F77E7-780A-9E4C-9F90-389B0D556405}"/>
              </a:ext>
            </a:extLst>
          </p:cNvPr>
          <p:cNvSpPr txBox="1"/>
          <p:nvPr/>
        </p:nvSpPr>
        <p:spPr>
          <a:xfrm>
            <a:off x="2682879" y="2188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AD24F4-5BD9-C344-AD7F-3B49C1983D4D}"/>
              </a:ext>
            </a:extLst>
          </p:cNvPr>
          <p:cNvGrpSpPr/>
          <p:nvPr/>
        </p:nvGrpSpPr>
        <p:grpSpPr>
          <a:xfrm>
            <a:off x="1946145" y="3013876"/>
            <a:ext cx="345786" cy="818843"/>
            <a:chOff x="2152831" y="2408825"/>
            <a:chExt cx="345786" cy="81884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9461DD-C5A0-0643-AEAE-ABA9667D4B13}"/>
                </a:ext>
              </a:extLst>
            </p:cNvPr>
            <p:cNvSpPr txBox="1"/>
            <p:nvPr/>
          </p:nvSpPr>
          <p:spPr>
            <a:xfrm>
              <a:off x="2152831" y="2766003"/>
              <a:ext cx="345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D91A5D0-8520-144A-BCAE-B26294E1219A}"/>
                </a:ext>
              </a:extLst>
            </p:cNvPr>
            <p:cNvCxnSpPr>
              <a:cxnSpLocks/>
            </p:cNvCxnSpPr>
            <p:nvPr/>
          </p:nvCxnSpPr>
          <p:spPr>
            <a:xfrm>
              <a:off x="2338327" y="2408825"/>
              <a:ext cx="844" cy="41012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BDD573C-3B00-7F43-AB26-2125F8A4FDE0}"/>
              </a:ext>
            </a:extLst>
          </p:cNvPr>
          <p:cNvGrpSpPr/>
          <p:nvPr/>
        </p:nvGrpSpPr>
        <p:grpSpPr>
          <a:xfrm>
            <a:off x="1974664" y="4084491"/>
            <a:ext cx="553357" cy="461665"/>
            <a:chOff x="-711483" y="3553537"/>
            <a:chExt cx="553357" cy="46166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4616AA-3E43-7D4D-8517-E2303CCFD07F}"/>
                </a:ext>
              </a:extLst>
            </p:cNvPr>
            <p:cNvCxnSpPr>
              <a:cxnSpLocks/>
            </p:cNvCxnSpPr>
            <p:nvPr/>
          </p:nvCxnSpPr>
          <p:spPr>
            <a:xfrm>
              <a:off x="-668104" y="3606357"/>
              <a:ext cx="466600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0B4F9D-B08B-4B49-915B-2536516EE0BA}"/>
                </a:ext>
              </a:extLst>
            </p:cNvPr>
            <p:cNvSpPr txBox="1"/>
            <p:nvPr/>
          </p:nvSpPr>
          <p:spPr>
            <a:xfrm>
              <a:off x="-711483" y="3553537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 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66D3ACF-D7B9-5B44-8D08-BAEE8675FD33}"/>
              </a:ext>
            </a:extLst>
          </p:cNvPr>
          <p:cNvGrpSpPr/>
          <p:nvPr/>
        </p:nvGrpSpPr>
        <p:grpSpPr>
          <a:xfrm>
            <a:off x="2320923" y="2982133"/>
            <a:ext cx="345786" cy="1567590"/>
            <a:chOff x="2152831" y="1660078"/>
            <a:chExt cx="345786" cy="156759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1CEB7D-FB8B-7B42-8A21-89C4E83D4BDC}"/>
                </a:ext>
              </a:extLst>
            </p:cNvPr>
            <p:cNvSpPr txBox="1"/>
            <p:nvPr/>
          </p:nvSpPr>
          <p:spPr>
            <a:xfrm>
              <a:off x="2152831" y="2766003"/>
              <a:ext cx="345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 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AA1B626-A515-C943-90B6-6570506F41E7}"/>
                </a:ext>
              </a:extLst>
            </p:cNvPr>
            <p:cNvCxnSpPr>
              <a:cxnSpLocks/>
            </p:cNvCxnSpPr>
            <p:nvPr/>
          </p:nvCxnSpPr>
          <p:spPr>
            <a:xfrm>
              <a:off x="2334981" y="1660078"/>
              <a:ext cx="4190" cy="115887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8BECAA3-75F1-6D41-AEE8-177AD7BEEA71}"/>
              </a:ext>
            </a:extLst>
          </p:cNvPr>
          <p:cNvGrpSpPr/>
          <p:nvPr/>
        </p:nvGrpSpPr>
        <p:grpSpPr>
          <a:xfrm>
            <a:off x="2331137" y="4713488"/>
            <a:ext cx="553357" cy="461665"/>
            <a:chOff x="-711483" y="3553537"/>
            <a:chExt cx="553357" cy="461665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677E070-E4D9-C342-97F0-95F421338220}"/>
                </a:ext>
              </a:extLst>
            </p:cNvPr>
            <p:cNvCxnSpPr>
              <a:cxnSpLocks/>
            </p:cNvCxnSpPr>
            <p:nvPr/>
          </p:nvCxnSpPr>
          <p:spPr>
            <a:xfrm>
              <a:off x="-668104" y="3606357"/>
              <a:ext cx="466600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7F4398-F725-1844-AF57-379488F8DB8C}"/>
                </a:ext>
              </a:extLst>
            </p:cNvPr>
            <p:cNvSpPr txBox="1"/>
            <p:nvPr/>
          </p:nvSpPr>
          <p:spPr>
            <a:xfrm>
              <a:off x="-711483" y="3553537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 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48F6E12-7C11-CE4D-9261-711CD4CE5067}"/>
              </a:ext>
            </a:extLst>
          </p:cNvPr>
          <p:cNvGrpSpPr/>
          <p:nvPr/>
        </p:nvGrpSpPr>
        <p:grpSpPr>
          <a:xfrm>
            <a:off x="2688528" y="2965899"/>
            <a:ext cx="345786" cy="2196845"/>
            <a:chOff x="2219553" y="1042087"/>
            <a:chExt cx="345786" cy="219684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6AE17D9-38FF-D540-BEA0-8580E3E4014E}"/>
                </a:ext>
              </a:extLst>
            </p:cNvPr>
            <p:cNvSpPr txBox="1"/>
            <p:nvPr/>
          </p:nvSpPr>
          <p:spPr>
            <a:xfrm>
              <a:off x="2219553" y="2777267"/>
              <a:ext cx="345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 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8ED2EE3-D793-0E4A-9DA3-1F5892675357}"/>
                </a:ext>
              </a:extLst>
            </p:cNvPr>
            <p:cNvCxnSpPr>
              <a:cxnSpLocks/>
            </p:cNvCxnSpPr>
            <p:nvPr/>
          </p:nvCxnSpPr>
          <p:spPr>
            <a:xfrm>
              <a:off x="2392585" y="1042087"/>
              <a:ext cx="13447" cy="183924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4DE3111-C082-BB41-AFA7-36DA71753015}"/>
              </a:ext>
            </a:extLst>
          </p:cNvPr>
          <p:cNvSpPr txBox="1"/>
          <p:nvPr/>
        </p:nvSpPr>
        <p:spPr>
          <a:xfrm>
            <a:off x="1799601" y="4396298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-0 0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49893B-84C8-5E41-8CCE-853DC646969F}"/>
              </a:ext>
            </a:extLst>
          </p:cNvPr>
          <p:cNvSpPr txBox="1"/>
          <p:nvPr/>
        </p:nvSpPr>
        <p:spPr>
          <a:xfrm>
            <a:off x="2173047" y="504911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-0 0 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E0C3517-05DD-734C-8037-3D1CD2105B32}"/>
              </a:ext>
            </a:extLst>
          </p:cNvPr>
          <p:cNvGrpSpPr/>
          <p:nvPr/>
        </p:nvGrpSpPr>
        <p:grpSpPr>
          <a:xfrm>
            <a:off x="2721510" y="5409565"/>
            <a:ext cx="553357" cy="461665"/>
            <a:chOff x="-711483" y="3553537"/>
            <a:chExt cx="553357" cy="461665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ED35F9C-2DA5-BC41-A27E-D3CFD94FF0AA}"/>
                </a:ext>
              </a:extLst>
            </p:cNvPr>
            <p:cNvCxnSpPr>
              <a:cxnSpLocks/>
            </p:cNvCxnSpPr>
            <p:nvPr/>
          </p:nvCxnSpPr>
          <p:spPr>
            <a:xfrm>
              <a:off x="-668104" y="3606357"/>
              <a:ext cx="466600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3F4450-6206-6945-8B8B-B1A698BEA547}"/>
                </a:ext>
              </a:extLst>
            </p:cNvPr>
            <p:cNvSpPr txBox="1"/>
            <p:nvPr/>
          </p:nvSpPr>
          <p:spPr>
            <a:xfrm>
              <a:off x="-711483" y="3553537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 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F53380E-6550-C2C4-B5C1-90B56BC2E199}"/>
              </a:ext>
            </a:extLst>
          </p:cNvPr>
          <p:cNvGrpSpPr/>
          <p:nvPr/>
        </p:nvGrpSpPr>
        <p:grpSpPr>
          <a:xfrm>
            <a:off x="6139299" y="658369"/>
            <a:ext cx="5823009" cy="6059004"/>
            <a:chOff x="6139299" y="658369"/>
            <a:chExt cx="5823009" cy="605900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E7D3607-5144-C740-A9C3-8BB4B91C44F4}"/>
                </a:ext>
              </a:extLst>
            </p:cNvPr>
            <p:cNvSpPr/>
            <p:nvPr/>
          </p:nvSpPr>
          <p:spPr>
            <a:xfrm>
              <a:off x="6139299" y="658369"/>
              <a:ext cx="5780592" cy="60282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5FE46C3-30B5-AE4F-A704-DFF1720FCF37}"/>
                </a:ext>
              </a:extLst>
            </p:cNvPr>
            <p:cNvSpPr txBox="1"/>
            <p:nvPr/>
          </p:nvSpPr>
          <p:spPr>
            <a:xfrm>
              <a:off x="7562202" y="1452312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7375715-2E95-3148-BBFE-A586F6A5C99E}"/>
                </a:ext>
              </a:extLst>
            </p:cNvPr>
            <p:cNvSpPr txBox="1"/>
            <p:nvPr/>
          </p:nvSpPr>
          <p:spPr>
            <a:xfrm>
              <a:off x="7374929" y="2291554"/>
              <a:ext cx="737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-0 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4211469-8C36-A449-900D-5A746E6D1A88}"/>
                </a:ext>
              </a:extLst>
            </p:cNvPr>
            <p:cNvGrpSpPr/>
            <p:nvPr/>
          </p:nvGrpSpPr>
          <p:grpSpPr>
            <a:xfrm>
              <a:off x="7525032" y="2634588"/>
              <a:ext cx="553357" cy="461665"/>
              <a:chOff x="-711483" y="3553537"/>
              <a:chExt cx="553357" cy="461665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42E3165-80CA-5441-BE47-304B29EB86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68104" y="3606357"/>
                <a:ext cx="466600" cy="0"/>
              </a:xfrm>
              <a:prstGeom prst="line">
                <a:avLst/>
              </a:prstGeom>
              <a:ln w="3492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FB24DB6-6F20-3647-A38B-3BDB46B0F0F6}"/>
                  </a:ext>
                </a:extLst>
              </p:cNvPr>
              <p:cNvSpPr txBox="1"/>
              <p:nvPr/>
            </p:nvSpPr>
            <p:spPr>
              <a:xfrm>
                <a:off x="-711483" y="3553537"/>
                <a:ext cx="553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 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78D8C965-8143-3E43-A4F3-8AED59CB5272}"/>
                </a:ext>
              </a:extLst>
            </p:cNvPr>
            <p:cNvGrpSpPr/>
            <p:nvPr/>
          </p:nvGrpSpPr>
          <p:grpSpPr>
            <a:xfrm>
              <a:off x="6925629" y="793458"/>
              <a:ext cx="3430747" cy="1608853"/>
              <a:chOff x="6925629" y="793458"/>
              <a:chExt cx="3430747" cy="1608853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CAB02AE-0E6C-1747-B177-398A53277C0B}"/>
                  </a:ext>
                </a:extLst>
              </p:cNvPr>
              <p:cNvSpPr txBox="1"/>
              <p:nvPr/>
            </p:nvSpPr>
            <p:spPr>
              <a:xfrm>
                <a:off x="7562203" y="1915421"/>
                <a:ext cx="14750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1 1 0 0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CD6558B-4576-BA40-8BF8-906140AD2B98}"/>
                  </a:ext>
                </a:extLst>
              </p:cNvPr>
              <p:cNvSpPr txBox="1"/>
              <p:nvPr/>
            </p:nvSpPr>
            <p:spPr>
              <a:xfrm>
                <a:off x="7008845" y="1940646"/>
                <a:ext cx="553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10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A8457A1-B2A7-C64B-9BA3-BBBD372BEA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62203" y="1940646"/>
                <a:ext cx="1347578" cy="7919"/>
              </a:xfrm>
              <a:prstGeom prst="line">
                <a:avLst/>
              </a:prstGeom>
              <a:ln w="3492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86F1233C-39FD-F64E-86CF-FD2EC7A41E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62203" y="1948567"/>
                <a:ext cx="0" cy="346497"/>
              </a:xfrm>
              <a:prstGeom prst="line">
                <a:avLst/>
              </a:prstGeom>
              <a:ln w="3492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0E764EE-6FCA-FB4C-BA6E-76683C3D7C65}"/>
                  </a:ext>
                </a:extLst>
              </p:cNvPr>
              <p:cNvSpPr txBox="1"/>
              <p:nvPr/>
            </p:nvSpPr>
            <p:spPr>
              <a:xfrm>
                <a:off x="6925629" y="793458"/>
                <a:ext cx="34307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tx1">
                        <a:lumMod val="50000"/>
                      </a:schemeClr>
                    </a:solidFill>
                  </a:rPr>
                  <a:t>Consider 12/2 = 6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A15F707-5154-C648-81D1-61540B46935B}"/>
                </a:ext>
              </a:extLst>
            </p:cNvPr>
            <p:cNvSpPr txBox="1"/>
            <p:nvPr/>
          </p:nvSpPr>
          <p:spPr>
            <a:xfrm>
              <a:off x="7882259" y="1443460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60724D4-C87F-7D4C-9F2A-688B2BF9A4E3}"/>
                </a:ext>
              </a:extLst>
            </p:cNvPr>
            <p:cNvSpPr txBox="1"/>
            <p:nvPr/>
          </p:nvSpPr>
          <p:spPr>
            <a:xfrm>
              <a:off x="7382600" y="2919758"/>
              <a:ext cx="11063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-1 0 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A128F46-301D-F343-89D7-9064054C6A4A}"/>
                </a:ext>
              </a:extLst>
            </p:cNvPr>
            <p:cNvSpPr txBox="1"/>
            <p:nvPr/>
          </p:nvSpPr>
          <p:spPr>
            <a:xfrm>
              <a:off x="8251271" y="1452529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3B8F45D-4BA9-684D-BE73-B4C307C7B180}"/>
                </a:ext>
              </a:extLst>
            </p:cNvPr>
            <p:cNvSpPr txBox="1"/>
            <p:nvPr/>
          </p:nvSpPr>
          <p:spPr>
            <a:xfrm>
              <a:off x="8651487" y="1448608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0EEFD1C-EC70-DE4E-81DC-8748F27F402F}"/>
                </a:ext>
              </a:extLst>
            </p:cNvPr>
            <p:cNvGrpSpPr/>
            <p:nvPr/>
          </p:nvGrpSpPr>
          <p:grpSpPr>
            <a:xfrm>
              <a:off x="7914753" y="2274009"/>
              <a:ext cx="345786" cy="818843"/>
              <a:chOff x="2152831" y="2408825"/>
              <a:chExt cx="345786" cy="818843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F2CBE94-6484-F64A-9190-EFDB2030E4C9}"/>
                  </a:ext>
                </a:extLst>
              </p:cNvPr>
              <p:cNvSpPr txBox="1"/>
              <p:nvPr/>
            </p:nvSpPr>
            <p:spPr>
              <a:xfrm>
                <a:off x="2152831" y="2766003"/>
                <a:ext cx="345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 </a:t>
                </a:r>
              </a:p>
            </p:txBody>
          </p: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22C28D02-5BA7-0343-A4A8-31C5A2639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8327" y="2408825"/>
                <a:ext cx="844" cy="41012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CEEDDCA-6860-3649-8786-6BC47588EAB8}"/>
                </a:ext>
              </a:extLst>
            </p:cNvPr>
            <p:cNvGrpSpPr/>
            <p:nvPr/>
          </p:nvGrpSpPr>
          <p:grpSpPr>
            <a:xfrm>
              <a:off x="7943272" y="3344624"/>
              <a:ext cx="553357" cy="461665"/>
              <a:chOff x="-711483" y="3553537"/>
              <a:chExt cx="553357" cy="461665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2961375-B964-0140-8EC6-54A1A3A8D9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68104" y="3606357"/>
                <a:ext cx="466600" cy="0"/>
              </a:xfrm>
              <a:prstGeom prst="line">
                <a:avLst/>
              </a:prstGeom>
              <a:ln w="3492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0E33A9E-A191-964F-B95D-35BD3646BD3D}"/>
                  </a:ext>
                </a:extLst>
              </p:cNvPr>
              <p:cNvSpPr txBox="1"/>
              <p:nvPr/>
            </p:nvSpPr>
            <p:spPr>
              <a:xfrm>
                <a:off x="-711483" y="3553537"/>
                <a:ext cx="553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 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79B872B-8C61-D043-987A-25EDC1B8A692}"/>
                </a:ext>
              </a:extLst>
            </p:cNvPr>
            <p:cNvGrpSpPr/>
            <p:nvPr/>
          </p:nvGrpSpPr>
          <p:grpSpPr>
            <a:xfrm>
              <a:off x="8289531" y="2242266"/>
              <a:ext cx="345786" cy="1567590"/>
              <a:chOff x="2152831" y="1660078"/>
              <a:chExt cx="345786" cy="1567590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DC56CD6-F7AB-2A4A-A82D-59108AC75AED}"/>
                  </a:ext>
                </a:extLst>
              </p:cNvPr>
              <p:cNvSpPr txBox="1"/>
              <p:nvPr/>
            </p:nvSpPr>
            <p:spPr>
              <a:xfrm>
                <a:off x="2152831" y="2766003"/>
                <a:ext cx="345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 </a:t>
                </a:r>
              </a:p>
            </p:txBody>
          </p: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E3F8B08B-BFC6-754D-92B5-C79C9E7C66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4981" y="1660078"/>
                <a:ext cx="4190" cy="115887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F47EEAD-1909-C142-B499-D6C5E552AF70}"/>
                </a:ext>
              </a:extLst>
            </p:cNvPr>
            <p:cNvGrpSpPr/>
            <p:nvPr/>
          </p:nvGrpSpPr>
          <p:grpSpPr>
            <a:xfrm>
              <a:off x="8299745" y="3973621"/>
              <a:ext cx="553357" cy="461665"/>
              <a:chOff x="-711483" y="3553537"/>
              <a:chExt cx="553357" cy="461665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F91BB7F-B617-8648-85C6-6B95FEC4D6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68104" y="3606357"/>
                <a:ext cx="466600" cy="0"/>
              </a:xfrm>
              <a:prstGeom prst="line">
                <a:avLst/>
              </a:prstGeom>
              <a:ln w="3492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1629879-0E2E-434D-801D-C5796FCFD045}"/>
                  </a:ext>
                </a:extLst>
              </p:cNvPr>
              <p:cNvSpPr txBox="1"/>
              <p:nvPr/>
            </p:nvSpPr>
            <p:spPr>
              <a:xfrm>
                <a:off x="-711483" y="3553537"/>
                <a:ext cx="553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 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63A52AD-D9BD-3B46-B0D3-37CD003F9877}"/>
                </a:ext>
              </a:extLst>
            </p:cNvPr>
            <p:cNvGrpSpPr/>
            <p:nvPr/>
          </p:nvGrpSpPr>
          <p:grpSpPr>
            <a:xfrm>
              <a:off x="8657136" y="2226032"/>
              <a:ext cx="345786" cy="2196845"/>
              <a:chOff x="2219553" y="1042087"/>
              <a:chExt cx="345786" cy="2196845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B857216-E477-414E-B4B0-412B253DD4C2}"/>
                  </a:ext>
                </a:extLst>
              </p:cNvPr>
              <p:cNvSpPr txBox="1"/>
              <p:nvPr/>
            </p:nvSpPr>
            <p:spPr>
              <a:xfrm>
                <a:off x="2219553" y="2777267"/>
                <a:ext cx="345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 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AA8D22FE-C720-1C48-A826-EB2423D08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2585" y="1042087"/>
                <a:ext cx="13447" cy="1839244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9A36E84-F557-1A43-9C8D-E8C2801C0A7D}"/>
                </a:ext>
              </a:extLst>
            </p:cNvPr>
            <p:cNvSpPr txBox="1"/>
            <p:nvPr/>
          </p:nvSpPr>
          <p:spPr>
            <a:xfrm>
              <a:off x="7758620" y="3644266"/>
              <a:ext cx="11063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-1 0 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A0DDE4D-5F88-2942-BD13-078873A6287C}"/>
                </a:ext>
              </a:extLst>
            </p:cNvPr>
            <p:cNvSpPr txBox="1"/>
            <p:nvPr/>
          </p:nvSpPr>
          <p:spPr>
            <a:xfrm>
              <a:off x="8505773" y="4289317"/>
              <a:ext cx="7377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-0 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F15CD5B-966C-0141-9885-6BAB1E419D31}"/>
                </a:ext>
              </a:extLst>
            </p:cNvPr>
            <p:cNvGrpSpPr/>
            <p:nvPr/>
          </p:nvGrpSpPr>
          <p:grpSpPr>
            <a:xfrm>
              <a:off x="8690118" y="4669698"/>
              <a:ext cx="553357" cy="461665"/>
              <a:chOff x="-711483" y="3553537"/>
              <a:chExt cx="553357" cy="461665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F56435F-C525-AF4D-A41F-03CA5F1967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68104" y="3606357"/>
                <a:ext cx="466600" cy="0"/>
              </a:xfrm>
              <a:prstGeom prst="line">
                <a:avLst/>
              </a:prstGeom>
              <a:ln w="3492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E6BF4A3-F917-5148-ACA0-F38A9FD37BFA}"/>
                  </a:ext>
                </a:extLst>
              </p:cNvPr>
              <p:cNvSpPr txBox="1"/>
              <p:nvPr/>
            </p:nvSpPr>
            <p:spPr>
              <a:xfrm>
                <a:off x="-711483" y="3553537"/>
                <a:ext cx="553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 </a:t>
                </a:r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C5C004C-2C49-B64F-A5ED-107B037C8C04}"/>
                </a:ext>
              </a:extLst>
            </p:cNvPr>
            <p:cNvSpPr/>
            <p:nvPr/>
          </p:nvSpPr>
          <p:spPr>
            <a:xfrm>
              <a:off x="6959548" y="5681995"/>
              <a:ext cx="14750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1 1 0 0</a:t>
              </a:r>
              <a:endParaRPr lang="en-US" sz="24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C19AC3E-E845-1443-AAAF-CDAA1C019233}"/>
                </a:ext>
              </a:extLst>
            </p:cNvPr>
            <p:cNvSpPr txBox="1"/>
            <p:nvPr/>
          </p:nvSpPr>
          <p:spPr>
            <a:xfrm>
              <a:off x="6831416" y="5035949"/>
              <a:ext cx="466025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Since we are dividing by a power of two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we can shift right by 1 (</a:t>
              </a:r>
              <a:r>
                <a:rPr lang="en-US" dirty="0">
                  <a:solidFill>
                    <a:srgbClr val="FF0000"/>
                  </a:solidFill>
                </a:rPr>
                <a:t>zero insert </a:t>
              </a:r>
              <a:r>
                <a:rPr lang="en-US" dirty="0">
                  <a:solidFill>
                    <a:schemeClr val="tx2"/>
                  </a:solidFill>
                </a:rPr>
                <a:t>at MSB)  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E25E851-9549-9C46-830D-AABD29D9A3E5}"/>
                </a:ext>
              </a:extLst>
            </p:cNvPr>
            <p:cNvSpPr/>
            <p:nvPr/>
          </p:nvSpPr>
          <p:spPr>
            <a:xfrm>
              <a:off x="7041463" y="6255708"/>
              <a:ext cx="14750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1 1 0</a:t>
              </a:r>
              <a:endParaRPr lang="en-US" sz="2400" dirty="0">
                <a:solidFill>
                  <a:srgbClr val="7030A0"/>
                </a:solidFill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42026E5-0EB3-CD49-9220-E9DBC687BB8C}"/>
                </a:ext>
              </a:extLst>
            </p:cNvPr>
            <p:cNvGrpSpPr/>
            <p:nvPr/>
          </p:nvGrpSpPr>
          <p:grpSpPr>
            <a:xfrm>
              <a:off x="7213153" y="6018906"/>
              <a:ext cx="1005797" cy="370651"/>
              <a:chOff x="1731385" y="4680656"/>
              <a:chExt cx="1005797" cy="370651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7F867060-47EC-074D-9567-27A6FFC7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2382" y="4680656"/>
                <a:ext cx="244800" cy="35424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D4E18003-551B-B647-9CDD-3F4F08F203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4909" y="4680656"/>
                <a:ext cx="244800" cy="343283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2444063-BABA-304B-B3FE-E99452F41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1385" y="4680656"/>
                <a:ext cx="290851" cy="370651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0A002E31-92F8-5647-9A78-B3D81C632731}"/>
                </a:ext>
              </a:extLst>
            </p:cNvPr>
            <p:cNvGrpSpPr/>
            <p:nvPr/>
          </p:nvGrpSpPr>
          <p:grpSpPr>
            <a:xfrm>
              <a:off x="8282032" y="6005221"/>
              <a:ext cx="3680276" cy="681374"/>
              <a:chOff x="8282032" y="6005221"/>
              <a:chExt cx="3680276" cy="681374"/>
            </a:xfrm>
          </p:grpSpPr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F5F29ABD-AD60-3948-B3ED-4115BB301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2032" y="6005221"/>
                <a:ext cx="961443" cy="430085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4390979-F0CE-F84B-8D1C-8C867DC99ECB}"/>
                  </a:ext>
                </a:extLst>
              </p:cNvPr>
              <p:cNvSpPr/>
              <p:nvPr/>
            </p:nvSpPr>
            <p:spPr>
              <a:xfrm>
                <a:off x="9161541" y="6286485"/>
                <a:ext cx="28007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rgbClr val="F3744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drop (bit bucket)</a:t>
                </a:r>
                <a:endParaRPr lang="en-US" sz="2400" dirty="0">
                  <a:solidFill>
                    <a:srgbClr val="F37440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CB44CB7-C776-6F6F-3DDF-7EC7CEB4062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5521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598CE11-B5DF-4A46-8963-FDB4A8CE68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2421" y="592711"/>
            <a:ext cx="5786755" cy="617455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B3742C-7F14-F14A-8839-67CBBF203E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544" y="2660729"/>
            <a:ext cx="6276877" cy="30542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ost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ignificant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it as a sign bit</a:t>
            </a:r>
          </a:p>
          <a:p>
            <a:pPr lvl="1"/>
            <a:r>
              <a:rPr lang="en-US" dirty="0"/>
              <a:t>0 as the MSB represents positive numbers</a:t>
            </a:r>
          </a:p>
          <a:p>
            <a:pPr lvl="1"/>
            <a:r>
              <a:rPr lang="en-US" dirty="0"/>
              <a:t>1 as the MSB represents negative numbers</a:t>
            </a:r>
          </a:p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(oops) representations for </a:t>
            </a:r>
            <a:r>
              <a:rPr lang="en-US" dirty="0">
                <a:solidFill>
                  <a:srgbClr val="0070C0"/>
                </a:solidFill>
              </a:rPr>
              <a:t>zero: 0000, 1000</a:t>
            </a:r>
          </a:p>
          <a:p>
            <a:r>
              <a:rPr lang="en-US" dirty="0"/>
              <a:t>Tricky Math (must handle sign bit independently)</a:t>
            </a:r>
            <a:endParaRPr lang="en-US" dirty="0">
              <a:cs typeface="Calibri" panose="020F0502020204030204" pitchFamily="34" charset="0"/>
            </a:endParaRPr>
          </a:p>
          <a:p>
            <a:pPr lvl="1">
              <a:spcBef>
                <a:spcPts val="1200"/>
              </a:spcBef>
            </a:pPr>
            <a:r>
              <a:rPr lang="en-US" sz="2000" dirty="0">
                <a:solidFill>
                  <a:schemeClr val="accent1"/>
                </a:solidFill>
                <a:cs typeface="Calibri" panose="020F0502020204030204" pitchFamily="34" charset="0"/>
              </a:rPr>
              <a:t>Positive and Negatives “</a:t>
            </a:r>
            <a:r>
              <a:rPr lang="en-US" sz="2000" i="1" dirty="0">
                <a:solidFill>
                  <a:schemeClr val="accent1"/>
                </a:solidFill>
                <a:cs typeface="Calibri" panose="020F0502020204030204" pitchFamily="34" charset="0"/>
              </a:rPr>
              <a:t>increment</a:t>
            </a:r>
            <a:r>
              <a:rPr lang="en-US" sz="2000" dirty="0">
                <a:solidFill>
                  <a:schemeClr val="accent1"/>
                </a:solidFill>
                <a:cs typeface="Calibri" panose="020F0502020204030204" pitchFamily="34" charset="0"/>
              </a:rPr>
              <a:t>” (+1) in the </a:t>
            </a:r>
            <a:r>
              <a:rPr lang="en-US" sz="2000" dirty="0">
                <a:solidFill>
                  <a:srgbClr val="C00000"/>
                </a:solidFill>
                <a:cs typeface="Calibri" panose="020F0502020204030204" pitchFamily="34" charset="0"/>
              </a:rPr>
              <a:t>opposite directions!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8AA38-9BCA-4B45-AB05-B7813A5C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06" y="108545"/>
            <a:ext cx="10515600" cy="525732"/>
          </a:xfrm>
        </p:spPr>
        <p:txBody>
          <a:bodyPr/>
          <a:lstStyle/>
          <a:p>
            <a:r>
              <a:rPr lang="en-US" dirty="0"/>
              <a:t>Negative Integer Numbers: Sign + Magnitude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8B108-4530-524C-98D1-73AF40AB0529}"/>
              </a:ext>
            </a:extLst>
          </p:cNvPr>
          <p:cNvSpPr txBox="1"/>
          <p:nvPr/>
        </p:nvSpPr>
        <p:spPr>
          <a:xfrm>
            <a:off x="376462" y="1323114"/>
            <a:ext cx="1383712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Sign bit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5D11E3-F657-6A46-9246-8CDE7CD120F7}"/>
              </a:ext>
            </a:extLst>
          </p:cNvPr>
          <p:cNvSpPr txBox="1"/>
          <p:nvPr/>
        </p:nvSpPr>
        <p:spPr>
          <a:xfrm>
            <a:off x="1759701" y="1325697"/>
            <a:ext cx="4435695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Remaining bits      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38E720-01C8-1E40-A2D6-64A383FD85E4}"/>
              </a:ext>
            </a:extLst>
          </p:cNvPr>
          <p:cNvSpPr txBox="1"/>
          <p:nvPr/>
        </p:nvSpPr>
        <p:spPr>
          <a:xfrm>
            <a:off x="300999" y="103600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EF3A27-2E03-2F4F-B231-AA821C0E20F2}"/>
              </a:ext>
            </a:extLst>
          </p:cNvPr>
          <p:cNvSpPr txBox="1"/>
          <p:nvPr/>
        </p:nvSpPr>
        <p:spPr>
          <a:xfrm>
            <a:off x="1770023" y="10188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2ACB54-95CF-0B4F-BDD8-4D828F5392DD}"/>
              </a:ext>
            </a:extLst>
          </p:cNvPr>
          <p:cNvSpPr txBox="1"/>
          <p:nvPr/>
        </p:nvSpPr>
        <p:spPr>
          <a:xfrm>
            <a:off x="5957889" y="103600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5349C-7649-144D-B1C9-569FA8C05677}"/>
              </a:ext>
            </a:extLst>
          </p:cNvPr>
          <p:cNvSpPr txBox="1"/>
          <p:nvPr/>
        </p:nvSpPr>
        <p:spPr>
          <a:xfrm>
            <a:off x="1684302" y="1787845"/>
            <a:ext cx="78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44EF4-2699-D44E-AB3C-1290B62DED91}"/>
              </a:ext>
            </a:extLst>
          </p:cNvPr>
          <p:cNvSpPr txBox="1"/>
          <p:nvPr/>
        </p:nvSpPr>
        <p:spPr>
          <a:xfrm>
            <a:off x="727350" y="560287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these numbers show bit position </a:t>
            </a:r>
            <a:r>
              <a:rPr lang="en-US" b="1" i="1" dirty="0">
                <a:solidFill>
                  <a:srgbClr val="00B050"/>
                </a:solidFill>
              </a:rPr>
              <a:t>boundaries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6254DF-6E6B-E240-8B8A-91C170E755E8}"/>
              </a:ext>
            </a:extLst>
          </p:cNvPr>
          <p:cNvCxnSpPr>
            <a:cxnSpLocks/>
          </p:cNvCxnSpPr>
          <p:nvPr/>
        </p:nvCxnSpPr>
        <p:spPr>
          <a:xfrm flipH="1">
            <a:off x="1930975" y="906803"/>
            <a:ext cx="6861" cy="19666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9C256E-F3DC-7E4B-AAF1-98BF9DD4C44E}"/>
              </a:ext>
            </a:extLst>
          </p:cNvPr>
          <p:cNvCxnSpPr>
            <a:cxnSpLocks/>
          </p:cNvCxnSpPr>
          <p:nvPr/>
        </p:nvCxnSpPr>
        <p:spPr>
          <a:xfrm flipH="1">
            <a:off x="562928" y="807431"/>
            <a:ext cx="336643" cy="39612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885354-0EF4-734B-89B2-21D50BAA49D5}"/>
              </a:ext>
            </a:extLst>
          </p:cNvPr>
          <p:cNvCxnSpPr>
            <a:cxnSpLocks/>
          </p:cNvCxnSpPr>
          <p:nvPr/>
        </p:nvCxnSpPr>
        <p:spPr>
          <a:xfrm>
            <a:off x="5266730" y="853924"/>
            <a:ext cx="798451" cy="31243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251B5B-6593-C54B-AE68-0349B4A15D76}"/>
              </a:ext>
            </a:extLst>
          </p:cNvPr>
          <p:cNvSpPr txBox="1"/>
          <p:nvPr/>
        </p:nvSpPr>
        <p:spPr>
          <a:xfrm>
            <a:off x="5656306" y="180854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LSB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78794F-E481-3544-89AC-FC302E4B2F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961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5D182DE-993D-A34F-AB8D-D256FFBA707F}"/>
              </a:ext>
            </a:extLst>
          </p:cNvPr>
          <p:cNvSpPr/>
          <p:nvPr/>
        </p:nvSpPr>
        <p:spPr>
          <a:xfrm>
            <a:off x="3092391" y="1922520"/>
            <a:ext cx="4286767" cy="37123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6AF2F-4422-054E-BB43-73238C3F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67" y="151178"/>
            <a:ext cx="10515600" cy="505448"/>
          </a:xfrm>
        </p:spPr>
        <p:txBody>
          <a:bodyPr/>
          <a:lstStyle/>
          <a:p>
            <a:r>
              <a:rPr lang="en-US" dirty="0"/>
              <a:t>Signed Magnitude Examples (Sign bit is always MSB)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F39828-2E60-0F49-9243-2D34F11442F2}"/>
              </a:ext>
            </a:extLst>
          </p:cNvPr>
          <p:cNvGrpSpPr/>
          <p:nvPr/>
        </p:nvGrpSpPr>
        <p:grpSpPr>
          <a:xfrm>
            <a:off x="331200" y="2159041"/>
            <a:ext cx="2288660" cy="3366309"/>
            <a:chOff x="68820" y="1169618"/>
            <a:chExt cx="3259878" cy="41690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435457-4436-0543-B056-77328201B649}"/>
                </a:ext>
              </a:extLst>
            </p:cNvPr>
            <p:cNvSpPr txBox="1"/>
            <p:nvPr/>
          </p:nvSpPr>
          <p:spPr>
            <a:xfrm>
              <a:off x="404853" y="116961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110</a:t>
              </a: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84C3C745-1BAB-BA4C-867C-C85EAF91B284}"/>
                </a:ext>
              </a:extLst>
            </p:cNvPr>
            <p:cNvSpPr/>
            <p:nvPr/>
          </p:nvSpPr>
          <p:spPr>
            <a:xfrm rot="16200000">
              <a:off x="591219" y="2114924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829E96-2D50-4540-90D5-BFC27A78C260}"/>
                </a:ext>
              </a:extLst>
            </p:cNvPr>
            <p:cNvSpPr txBox="1"/>
            <p:nvPr/>
          </p:nvSpPr>
          <p:spPr>
            <a:xfrm>
              <a:off x="177838" y="2602410"/>
              <a:ext cx="1251681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11A8CA5A-6BDC-404A-8736-16779CFE7B0F}"/>
                </a:ext>
              </a:extLst>
            </p:cNvPr>
            <p:cNvSpPr/>
            <p:nvPr/>
          </p:nvSpPr>
          <p:spPr>
            <a:xfrm rot="16200000">
              <a:off x="1983080" y="1499485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5B462E-B1C4-764C-B48A-75450755EEAA}"/>
                </a:ext>
              </a:extLst>
            </p:cNvPr>
            <p:cNvSpPr txBox="1"/>
            <p:nvPr/>
          </p:nvSpPr>
          <p:spPr>
            <a:xfrm>
              <a:off x="2018309" y="2613469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DACC8-CE3D-A44E-A291-D958F0EAE532}"/>
                </a:ext>
              </a:extLst>
            </p:cNvPr>
            <p:cNvSpPr txBox="1"/>
            <p:nvPr/>
          </p:nvSpPr>
          <p:spPr>
            <a:xfrm>
              <a:off x="282284" y="333395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011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DEE018D0-4148-D148-8BF5-D28FF9B40B36}"/>
                </a:ext>
              </a:extLst>
            </p:cNvPr>
            <p:cNvSpPr/>
            <p:nvPr/>
          </p:nvSpPr>
          <p:spPr>
            <a:xfrm rot="16200000">
              <a:off x="529859" y="4254540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A2C309-9EA5-5D41-A3F0-5B0714215CDC}"/>
                </a:ext>
              </a:extLst>
            </p:cNvPr>
            <p:cNvSpPr txBox="1"/>
            <p:nvPr/>
          </p:nvSpPr>
          <p:spPr>
            <a:xfrm>
              <a:off x="68820" y="4755717"/>
              <a:ext cx="1365844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81B80551-6C28-6D4C-8D80-6DEC54B2BEAB}"/>
                </a:ext>
              </a:extLst>
            </p:cNvPr>
            <p:cNvSpPr/>
            <p:nvPr/>
          </p:nvSpPr>
          <p:spPr>
            <a:xfrm rot="16200000">
              <a:off x="1860511" y="3648401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696B02-9634-F843-BA30-9565C2BF49B8}"/>
                </a:ext>
              </a:extLst>
            </p:cNvPr>
            <p:cNvSpPr txBox="1"/>
            <p:nvPr/>
          </p:nvSpPr>
          <p:spPr>
            <a:xfrm>
              <a:off x="1876541" y="4766938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3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1C2BA-E61E-684E-A501-57A068D79A70}"/>
              </a:ext>
            </a:extLst>
          </p:cNvPr>
          <p:cNvGrpSpPr/>
          <p:nvPr/>
        </p:nvGrpSpPr>
        <p:grpSpPr>
          <a:xfrm>
            <a:off x="7814674" y="2103870"/>
            <a:ext cx="4020726" cy="3398863"/>
            <a:chOff x="2987965" y="1363445"/>
            <a:chExt cx="5486932" cy="39881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D54DD-8C9E-9B4A-A070-3FA17B6A641A}"/>
                </a:ext>
              </a:extLst>
            </p:cNvPr>
            <p:cNvSpPr txBox="1"/>
            <p:nvPr/>
          </p:nvSpPr>
          <p:spPr>
            <a:xfrm>
              <a:off x="3259322" y="1363445"/>
              <a:ext cx="5215575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0000000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C042F0C4-8099-3742-A879-1D78D10AB9F2}"/>
                </a:ext>
              </a:extLst>
            </p:cNvPr>
            <p:cNvSpPr/>
            <p:nvPr/>
          </p:nvSpPr>
          <p:spPr>
            <a:xfrm rot="16200000">
              <a:off x="3405678" y="2217928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01836-088D-714D-8268-2FEEC992E3E8}"/>
                </a:ext>
              </a:extLst>
            </p:cNvPr>
            <p:cNvSpPr txBox="1"/>
            <p:nvPr/>
          </p:nvSpPr>
          <p:spPr>
            <a:xfrm>
              <a:off x="2987965" y="2688339"/>
              <a:ext cx="1199220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B57ADEB6-EB54-9549-8992-93A302781FDB}"/>
                </a:ext>
              </a:extLst>
            </p:cNvPr>
            <p:cNvSpPr/>
            <p:nvPr/>
          </p:nvSpPr>
          <p:spPr>
            <a:xfrm rot="16200000">
              <a:off x="6055096" y="460868"/>
              <a:ext cx="457200" cy="3953148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DFE54D-AD19-5849-8B46-DCC53D7F243E}"/>
                </a:ext>
              </a:extLst>
            </p:cNvPr>
            <p:cNvSpPr txBox="1"/>
            <p:nvPr/>
          </p:nvSpPr>
          <p:spPr>
            <a:xfrm>
              <a:off x="6080033" y="2643693"/>
              <a:ext cx="486076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5D3FDD-908D-A343-903C-0F9F7C0BB0AE}"/>
                </a:ext>
              </a:extLst>
            </p:cNvPr>
            <p:cNvSpPr txBox="1"/>
            <p:nvPr/>
          </p:nvSpPr>
          <p:spPr>
            <a:xfrm>
              <a:off x="3259322" y="3476886"/>
              <a:ext cx="5137610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0001100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77D8CDE8-0259-BD41-AEF7-CFBFE6F9D13E}"/>
                </a:ext>
              </a:extLst>
            </p:cNvPr>
            <p:cNvSpPr/>
            <p:nvPr/>
          </p:nvSpPr>
          <p:spPr>
            <a:xfrm rot="16200000">
              <a:off x="3484707" y="4284603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143C8C-95B4-3A46-B0EE-94EA60C5E1F2}"/>
                </a:ext>
              </a:extLst>
            </p:cNvPr>
            <p:cNvSpPr txBox="1"/>
            <p:nvPr/>
          </p:nvSpPr>
          <p:spPr>
            <a:xfrm>
              <a:off x="2998524" y="4784179"/>
              <a:ext cx="1308598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46D09FC6-B68E-384F-9F2E-2E32C1520EF9}"/>
                </a:ext>
              </a:extLst>
            </p:cNvPr>
            <p:cNvSpPr/>
            <p:nvPr/>
          </p:nvSpPr>
          <p:spPr>
            <a:xfrm rot="16200000">
              <a:off x="5995130" y="2535546"/>
              <a:ext cx="457200" cy="407308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12AA5B-F9E9-2F49-81E8-AF2011E0BE78}"/>
                </a:ext>
              </a:extLst>
            </p:cNvPr>
            <p:cNvSpPr txBox="1"/>
            <p:nvPr/>
          </p:nvSpPr>
          <p:spPr>
            <a:xfrm>
              <a:off x="5863656" y="4809898"/>
              <a:ext cx="720144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12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EF539F-ED06-B84F-BB1D-B154FCCCDBC6}"/>
              </a:ext>
            </a:extLst>
          </p:cNvPr>
          <p:cNvGrpSpPr/>
          <p:nvPr/>
        </p:nvGrpSpPr>
        <p:grpSpPr>
          <a:xfrm>
            <a:off x="3271598" y="1930306"/>
            <a:ext cx="3877839" cy="3704606"/>
            <a:chOff x="7516938" y="653936"/>
            <a:chExt cx="3877839" cy="3704606"/>
          </a:xfrm>
        </p:grpSpPr>
        <p:sp>
          <p:nvSpPr>
            <p:cNvPr id="26" name="1 001 = -1…">
              <a:extLst>
                <a:ext uri="{FF2B5EF4-FFF2-40B4-BE49-F238E27FC236}">
                  <a16:creationId xmlns:a16="http://schemas.microsoft.com/office/drawing/2014/main" id="{E0734894-BD21-9242-827D-F4799D7FF65A}"/>
                </a:ext>
              </a:extLst>
            </p:cNvPr>
            <p:cNvSpPr txBox="1"/>
            <p:nvPr/>
          </p:nvSpPr>
          <p:spPr>
            <a:xfrm>
              <a:off x="7516938" y="1055074"/>
              <a:ext cx="1708801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-0 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-1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-2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-3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-4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-5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-6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-7</a:t>
              </a:r>
            </a:p>
          </p:txBody>
        </p:sp>
        <p:sp>
          <p:nvSpPr>
            <p:cNvPr id="27" name="1 001 = -1…">
              <a:extLst>
                <a:ext uri="{FF2B5EF4-FFF2-40B4-BE49-F238E27FC236}">
                  <a16:creationId xmlns:a16="http://schemas.microsoft.com/office/drawing/2014/main" id="{542D62CB-EF0E-4148-A6BB-97FE42CD9A68}"/>
                </a:ext>
              </a:extLst>
            </p:cNvPr>
            <p:cNvSpPr txBox="1"/>
            <p:nvPr/>
          </p:nvSpPr>
          <p:spPr>
            <a:xfrm>
              <a:off x="9889557" y="1055074"/>
              <a:ext cx="1505220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0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1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2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3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4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5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6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FE8182-38D6-8744-98B8-69AEE1D72319}"/>
                </a:ext>
              </a:extLst>
            </p:cNvPr>
            <p:cNvSpPr/>
            <p:nvPr/>
          </p:nvSpPr>
          <p:spPr>
            <a:xfrm>
              <a:off x="8563722" y="653936"/>
              <a:ext cx="244650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u="sng" dirty="0">
                  <a:solidFill>
                    <a:srgbClr val="0070C0"/>
                  </a:solidFill>
                </a:rPr>
                <a:t>Examples</a:t>
              </a:r>
              <a:r>
                <a:rPr lang="en-US" sz="2000" b="1" dirty="0">
                  <a:solidFill>
                    <a:srgbClr val="0070C0"/>
                  </a:solidFill>
                </a:rPr>
                <a:t> (4 bits):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0AC223-8EE4-5D4C-AFE7-861F00E060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541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203356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2274920" y="2550160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2274920" y="2550160"/>
                <a:ext cx="6134939" cy="3972559"/>
              </a:xfrm>
              <a:blipFill>
                <a:blip r:embed="rId12"/>
                <a:stretch>
                  <a:fillRect l="-1237" b="-63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1747259" y="1344884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1535014" y="808556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1535014" y="808556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9677" b="-322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C392C5-A98A-8348-B233-1C796D89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374294" cy="715294"/>
          </a:xfrm>
        </p:spPr>
        <p:txBody>
          <a:bodyPr/>
          <a:lstStyle/>
          <a:p>
            <a:r>
              <a:rPr lang="en-US" dirty="0"/>
              <a:t>Negation Of a Two’s Complement Number  (Method 1)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EDD56E-3590-F041-AE67-AF8A7D9958F2}"/>
              </a:ext>
            </a:extLst>
          </p:cNvPr>
          <p:cNvGrpSpPr/>
          <p:nvPr/>
        </p:nvGrpSpPr>
        <p:grpSpPr>
          <a:xfrm>
            <a:off x="830260" y="1241082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6337B7-1EA4-A14E-A6C8-6F24B817CF90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-7   1001 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0A42144-8A70-1949-A858-EAD30710E001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A7D34C-624B-A049-A41A-30F457B84571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6208E3-E79B-374B-9E47-8210402B142E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CC01838-51DB-794B-A5E6-FB124F783747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A2757D-5219-FA4F-8556-86E11A0766BE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88653F-6866-3340-B96E-5F4E13E1E89F}"/>
              </a:ext>
            </a:extLst>
          </p:cNvPr>
          <p:cNvGrpSpPr/>
          <p:nvPr/>
        </p:nvGrpSpPr>
        <p:grpSpPr>
          <a:xfrm>
            <a:off x="8146289" y="2119242"/>
            <a:ext cx="3070071" cy="1384995"/>
            <a:chOff x="573921" y="3716341"/>
            <a:chExt cx="3070071" cy="138499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6A1A6C-82F0-9843-B594-454FAC8911DB}"/>
                </a:ext>
              </a:extLst>
            </p:cNvPr>
            <p:cNvSpPr txBox="1"/>
            <p:nvPr/>
          </p:nvSpPr>
          <p:spPr>
            <a:xfrm>
              <a:off x="573921" y="3716341"/>
              <a:ext cx="3070071" cy="1384995"/>
            </a:xfrm>
            <a:prstGeom prst="rect">
              <a:avLst/>
            </a:prstGeom>
            <a:noFill/>
            <a:ln w="41275">
              <a:solidFill>
                <a:schemeClr val="accent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7 =		 0111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-7 =   +  </a:t>
              </a:r>
              <a:r>
                <a:rPr lang="en-US" sz="12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(discard carry)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0000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DA589E-F76B-8D44-BF1E-213655F93A9D}"/>
                </a:ext>
              </a:extLst>
            </p:cNvPr>
            <p:cNvCxnSpPr>
              <a:cxnSpLocks/>
            </p:cNvCxnSpPr>
            <p:nvPr/>
          </p:nvCxnSpPr>
          <p:spPr>
            <a:xfrm>
              <a:off x="2506436" y="4659086"/>
              <a:ext cx="10496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D3DC00-53F9-4B44-AF86-38FC3B4F4722}"/>
              </a:ext>
            </a:extLst>
          </p:cNvPr>
          <p:cNvGrpSpPr/>
          <p:nvPr/>
        </p:nvGrpSpPr>
        <p:grpSpPr>
          <a:xfrm>
            <a:off x="4264904" y="1245005"/>
            <a:ext cx="2945037" cy="2246769"/>
            <a:chOff x="808264" y="1020535"/>
            <a:chExt cx="2945037" cy="224676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C1F17C-E1C7-C94E-AF0D-08D63D0EA85A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-7 = 1001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0110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7   0111 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76FE447-6340-2849-BB02-5468EB9B1B28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A59A946-474E-0B43-BDFF-0C16F3F6472D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942BD5C-2FA0-FF43-BC9F-651E194E9083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3CC0A46-5E61-D447-985B-E84CEDE68424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6F50C8-5AC6-6749-9B3C-5A03EA7B1669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1939027-CB0A-1A41-B910-0494494F5806}"/>
              </a:ext>
            </a:extLst>
          </p:cNvPr>
          <p:cNvGrpSpPr/>
          <p:nvPr/>
        </p:nvGrpSpPr>
        <p:grpSpPr>
          <a:xfrm>
            <a:off x="808264" y="3915570"/>
            <a:ext cx="2945037" cy="2246769"/>
            <a:chOff x="808264" y="1020535"/>
            <a:chExt cx="2945037" cy="224676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524C5B-D387-9745-832D-D0189D192BF0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1 = 0001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1110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-1   1111 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BE85F34-11C1-9847-A417-1833DD1DC8FC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B147AAF-DCAA-284E-9E0F-58863DEA30D1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388B46C-51BC-B24F-A137-31A83C580F8C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B2FDB11-5CB2-8344-9CA0-20329FB36538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917BFD7-4461-4E4B-9B63-A68A9CEC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rgbClr val="00B05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8CB3C4-1EEE-7D44-B837-9820FF99C23A}"/>
              </a:ext>
            </a:extLst>
          </p:cNvPr>
          <p:cNvGrpSpPr/>
          <p:nvPr/>
        </p:nvGrpSpPr>
        <p:grpSpPr>
          <a:xfrm>
            <a:off x="4313614" y="3907405"/>
            <a:ext cx="2945037" cy="2246769"/>
            <a:chOff x="808264" y="1020535"/>
            <a:chExt cx="2945037" cy="224676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7A8DBFB-2E99-DE46-BE1F-74DD9B4ECAEF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-1 = 1111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0000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1   0001 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A2DAA44-ACB3-E343-B609-9AB4B64ADFAB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A133C86-A470-6D43-921A-9D2759CFA243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AACE833-7C66-0041-AA4C-9FFFFCFBE6B5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29A4A60-DBA5-4044-9136-A3989166D681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49038C-E287-E146-8599-EFF778481819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rgbClr val="00B05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ounded Rectangular Callout 75">
            <a:extLst>
              <a:ext uri="{FF2B5EF4-FFF2-40B4-BE49-F238E27FC236}">
                <a16:creationId xmlns:a16="http://schemas.microsoft.com/office/drawing/2014/main" id="{66EEEED7-DE10-094C-B0E3-7800BBBF01EC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8320800" y="1111560"/>
            <a:ext cx="2675476" cy="490159"/>
          </a:xfrm>
          <a:prstGeom prst="wedgeRoundRectCallout">
            <a:avLst>
              <a:gd name="adj1" fmla="val 17357"/>
              <a:gd name="adj2" fmla="val -48205"/>
              <a:gd name="adj3" fmla="val 16667"/>
            </a:avLst>
          </a:prstGeom>
          <a:solidFill>
            <a:schemeClr val="bg1">
              <a:lumMod val="95000"/>
            </a:schemeClr>
          </a:solidFill>
          <a:ln w="508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-x == ~x + 1;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35924A-BFD4-3B4F-A226-1D4F1CE08A1D}"/>
              </a:ext>
            </a:extLst>
          </p:cNvPr>
          <p:cNvGrpSpPr/>
          <p:nvPr/>
        </p:nvGrpSpPr>
        <p:grpSpPr>
          <a:xfrm>
            <a:off x="7729827" y="3915570"/>
            <a:ext cx="4128053" cy="2246769"/>
            <a:chOff x="7729827" y="3915570"/>
            <a:chExt cx="4128053" cy="224676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BAE5C74-4124-5646-B022-C1DCDFD45252}"/>
                </a:ext>
              </a:extLst>
            </p:cNvPr>
            <p:cNvSpPr txBox="1"/>
            <p:nvPr/>
          </p:nvSpPr>
          <p:spPr>
            <a:xfrm>
              <a:off x="7729827" y="3915570"/>
              <a:ext cx="4128053" cy="2246769"/>
            </a:xfrm>
            <a:prstGeom prst="rect">
              <a:avLst/>
            </a:prstGeom>
            <a:noFill/>
            <a:ln w="34925">
              <a:solidFill>
                <a:srgbClr val="FF000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 = 1000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0111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-8   1000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oops! 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AC80F0-164C-384A-8475-E136FD51B998}"/>
                </a:ext>
              </a:extLst>
            </p:cNvPr>
            <p:cNvCxnSpPr>
              <a:cxnSpLocks/>
            </p:cNvCxnSpPr>
            <p:nvPr/>
          </p:nvCxnSpPr>
          <p:spPr>
            <a:xfrm>
              <a:off x="9481611" y="5256280"/>
              <a:ext cx="1049696" cy="0"/>
            </a:xfrm>
            <a:prstGeom prst="line">
              <a:avLst/>
            </a:prstGeom>
            <a:ln w="28575">
              <a:solidFill>
                <a:srgbClr val="FF000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C93A1A6-196A-9F44-A1DA-E935E6318E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5416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29D250-7BF0-FF4D-A5C9-9741D11D608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423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B353BCD-8E02-1C42-B84C-5E177E966BE2}"/>
                </a:ext>
              </a:extLst>
            </p:cNvPr>
            <p:cNvCxnSpPr>
              <a:cxnSpLocks/>
            </p:cNvCxnSpPr>
            <p:nvPr/>
          </p:nvCxnSpPr>
          <p:spPr>
            <a:xfrm>
              <a:off x="9854480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CDE8186-501B-6D40-9231-C20668809464}"/>
                </a:ext>
              </a:extLst>
            </p:cNvPr>
            <p:cNvCxnSpPr>
              <a:cxnSpLocks/>
            </p:cNvCxnSpPr>
            <p:nvPr/>
          </p:nvCxnSpPr>
          <p:spPr>
            <a:xfrm>
              <a:off x="9658538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6E923F1-F077-D149-9220-C87FA46E8C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6881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21" y="119999"/>
            <a:ext cx="11136850" cy="557875"/>
          </a:xfrm>
        </p:spPr>
        <p:txBody>
          <a:bodyPr>
            <a:normAutofit/>
          </a:bodyPr>
          <a:lstStyle/>
          <a:p>
            <a:r>
              <a:rPr lang="en-US" dirty="0"/>
              <a:t>Negation of a Two’s Complement Number (Method 2)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A27006-7D9E-6049-A4E2-C0C82E0FBD8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332" y="729264"/>
            <a:ext cx="10578392" cy="904771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copy unchanged</a:t>
            </a:r>
            <a:r>
              <a:rPr lang="en-US" sz="2400" dirty="0"/>
              <a:t> right most bit containing a 1 and all the 0's to its right</a:t>
            </a:r>
            <a:endParaRPr lang="en-US" sz="12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Invert</a:t>
            </a:r>
            <a:r>
              <a:rPr lang="en-US" sz="2400" dirty="0"/>
              <a:t> all the bits to </a:t>
            </a:r>
            <a:r>
              <a:rPr lang="en-US" sz="2400" dirty="0">
                <a:solidFill>
                  <a:schemeClr val="accent5"/>
                </a:solidFill>
              </a:rPr>
              <a:t>the left of the right-most 1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8E0408A-5E96-A949-A86E-4A3C3534E584}"/>
              </a:ext>
            </a:extLst>
          </p:cNvPr>
          <p:cNvGrpSpPr/>
          <p:nvPr/>
        </p:nvGrpSpPr>
        <p:grpSpPr>
          <a:xfrm>
            <a:off x="768580" y="1918158"/>
            <a:ext cx="3520702" cy="2359478"/>
            <a:chOff x="765321" y="2048166"/>
            <a:chExt cx="3520702" cy="23594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E04529-98C0-6F48-91B5-A194C44D58FC}"/>
                </a:ext>
              </a:extLst>
            </p:cNvPr>
            <p:cNvSpPr txBox="1"/>
            <p:nvPr/>
          </p:nvSpPr>
          <p:spPr>
            <a:xfrm>
              <a:off x="2035650" y="2293093"/>
              <a:ext cx="1170513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0 1 1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5C94F8-8F27-5442-AE53-1D025E513DBF}"/>
                </a:ext>
              </a:extLst>
            </p:cNvPr>
            <p:cNvSpPr txBox="1"/>
            <p:nvPr/>
          </p:nvSpPr>
          <p:spPr>
            <a:xfrm>
              <a:off x="3309278" y="2293093"/>
              <a:ext cx="381836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9BCDBC-BEFC-DF49-A0CF-285AC4A4DAB8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7 =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4C1DC9-B32D-444A-81A7-97B4D1A26240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-7 =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19416F-5E36-B942-A8A9-13B921C4D3F4}"/>
                </a:ext>
              </a:extLst>
            </p:cNvPr>
            <p:cNvSpPr txBox="1"/>
            <p:nvPr/>
          </p:nvSpPr>
          <p:spPr>
            <a:xfrm>
              <a:off x="2035650" y="3678088"/>
              <a:ext cx="1170513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C39601-23DF-8F48-95C6-1D600F0BC736}"/>
                </a:ext>
              </a:extLst>
            </p:cNvPr>
            <p:cNvSpPr txBox="1"/>
            <p:nvPr/>
          </p:nvSpPr>
          <p:spPr>
            <a:xfrm>
              <a:off x="3309278" y="3678088"/>
              <a:ext cx="381836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2A2DA0F9-6DD1-5A4A-BC83-41D78B116EC7}"/>
                </a:ext>
              </a:extLst>
            </p:cNvPr>
            <p:cNvSpPr/>
            <p:nvPr/>
          </p:nvSpPr>
          <p:spPr>
            <a:xfrm>
              <a:off x="3445727" y="2880923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F435B172-8497-6846-BF08-437C762342F4}"/>
                </a:ext>
              </a:extLst>
            </p:cNvPr>
            <p:cNvSpPr/>
            <p:nvPr/>
          </p:nvSpPr>
          <p:spPr>
            <a:xfrm>
              <a:off x="2565805" y="289205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0F6087-AEAB-C046-8EEF-11A4EF007B0D}"/>
                </a:ext>
              </a:extLst>
            </p:cNvPr>
            <p:cNvSpPr txBox="1"/>
            <p:nvPr/>
          </p:nvSpPr>
          <p:spPr>
            <a:xfrm>
              <a:off x="1853161" y="3086220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ADC291-74E6-8340-A7B1-426F4592858B}"/>
                </a:ext>
              </a:extLst>
            </p:cNvPr>
            <p:cNvSpPr txBox="1"/>
            <p:nvPr/>
          </p:nvSpPr>
          <p:spPr>
            <a:xfrm>
              <a:off x="3562748" y="305140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6B625EA-8A9A-1A47-95AB-53DF367A6DCC}"/>
                </a:ext>
              </a:extLst>
            </p:cNvPr>
            <p:cNvSpPr/>
            <p:nvPr/>
          </p:nvSpPr>
          <p:spPr>
            <a:xfrm>
              <a:off x="849484" y="2048166"/>
              <a:ext cx="3436539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2DDA5B-8E18-FF48-B280-51090E5A55B7}"/>
              </a:ext>
            </a:extLst>
          </p:cNvPr>
          <p:cNvGrpSpPr/>
          <p:nvPr/>
        </p:nvGrpSpPr>
        <p:grpSpPr>
          <a:xfrm>
            <a:off x="4728538" y="1913238"/>
            <a:ext cx="3520702" cy="2359478"/>
            <a:chOff x="765321" y="2048166"/>
            <a:chExt cx="3520702" cy="23594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96C4EC-7DD7-804D-A602-6F1057D11C89}"/>
                </a:ext>
              </a:extLst>
            </p:cNvPr>
            <p:cNvSpPr txBox="1"/>
            <p:nvPr/>
          </p:nvSpPr>
          <p:spPr>
            <a:xfrm>
              <a:off x="2035650" y="2293093"/>
              <a:ext cx="381836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05B992-1540-9F49-8392-16993C2F59EF}"/>
                </a:ext>
              </a:extLst>
            </p:cNvPr>
            <p:cNvSpPr txBox="1"/>
            <p:nvPr/>
          </p:nvSpPr>
          <p:spPr>
            <a:xfrm>
              <a:off x="2581811" y="2302523"/>
              <a:ext cx="1170513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029273E-9E35-A346-BAAC-9C291026E806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4 =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8055EA8-A0B8-1544-AE23-5DF32CF0DF1B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-4 =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1DA9D-06AA-664D-BE9B-8636EFEB8A17}"/>
                </a:ext>
              </a:extLst>
            </p:cNvPr>
            <p:cNvSpPr txBox="1"/>
            <p:nvPr/>
          </p:nvSpPr>
          <p:spPr>
            <a:xfrm>
              <a:off x="2067345" y="3663727"/>
              <a:ext cx="381836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258C3E-92C8-8546-91CE-47E631974E87}"/>
                </a:ext>
              </a:extLst>
            </p:cNvPr>
            <p:cNvSpPr txBox="1"/>
            <p:nvPr/>
          </p:nvSpPr>
          <p:spPr>
            <a:xfrm>
              <a:off x="2590732" y="3658793"/>
              <a:ext cx="1170513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58" name="Down Arrow 57">
              <a:extLst>
                <a:ext uri="{FF2B5EF4-FFF2-40B4-BE49-F238E27FC236}">
                  <a16:creationId xmlns:a16="http://schemas.microsoft.com/office/drawing/2014/main" id="{97C90509-9A73-7E44-BAF2-4B95E5AD79E5}"/>
                </a:ext>
              </a:extLst>
            </p:cNvPr>
            <p:cNvSpPr/>
            <p:nvPr/>
          </p:nvSpPr>
          <p:spPr>
            <a:xfrm>
              <a:off x="3053525" y="2861628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0D43899E-8CE3-4F45-92CD-F9F37294293E}"/>
                </a:ext>
              </a:extLst>
            </p:cNvPr>
            <p:cNvSpPr/>
            <p:nvPr/>
          </p:nvSpPr>
          <p:spPr>
            <a:xfrm>
              <a:off x="2211941" y="289205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C3E16E-9B18-0245-8371-54F141FEF60C}"/>
                </a:ext>
              </a:extLst>
            </p:cNvPr>
            <p:cNvSpPr txBox="1"/>
            <p:nvPr/>
          </p:nvSpPr>
          <p:spPr>
            <a:xfrm>
              <a:off x="1148365" y="3032108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DFA7E9F-476E-DE49-B6DE-D777F94E3B4E}"/>
                </a:ext>
              </a:extLst>
            </p:cNvPr>
            <p:cNvSpPr txBox="1"/>
            <p:nvPr/>
          </p:nvSpPr>
          <p:spPr>
            <a:xfrm>
              <a:off x="3259745" y="304323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2986082-D6BB-564B-9CFC-F418ADC08C21}"/>
                </a:ext>
              </a:extLst>
            </p:cNvPr>
            <p:cNvSpPr/>
            <p:nvPr/>
          </p:nvSpPr>
          <p:spPr>
            <a:xfrm>
              <a:off x="849484" y="2048166"/>
              <a:ext cx="3436539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ED7D88D-C55F-9241-8F38-086D69D09AB7}"/>
              </a:ext>
            </a:extLst>
          </p:cNvPr>
          <p:cNvGrpSpPr/>
          <p:nvPr/>
        </p:nvGrpSpPr>
        <p:grpSpPr>
          <a:xfrm>
            <a:off x="586587" y="4385213"/>
            <a:ext cx="5044247" cy="2359478"/>
            <a:chOff x="597610" y="2048166"/>
            <a:chExt cx="5044247" cy="235947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171F016-B85F-1A4C-990A-7E7E929C8DF7}"/>
                </a:ext>
              </a:extLst>
            </p:cNvPr>
            <p:cNvSpPr txBox="1"/>
            <p:nvPr/>
          </p:nvSpPr>
          <p:spPr>
            <a:xfrm>
              <a:off x="2035650" y="2293093"/>
              <a:ext cx="1564852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0 0 1 1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65A2DB-9AA7-4241-847A-E7695C95704C}"/>
                </a:ext>
              </a:extLst>
            </p:cNvPr>
            <p:cNvSpPr txBox="1"/>
            <p:nvPr/>
          </p:nvSpPr>
          <p:spPr>
            <a:xfrm>
              <a:off x="3703617" y="229785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21270B-BABC-1945-8DAE-B229EB7E6FD3}"/>
                </a:ext>
              </a:extLst>
            </p:cNvPr>
            <p:cNvSpPr txBox="1"/>
            <p:nvPr/>
          </p:nvSpPr>
          <p:spPr>
            <a:xfrm>
              <a:off x="798173" y="2310806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56 =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FC6E15-B467-4D44-8B5E-A25C801AB1E5}"/>
                </a:ext>
              </a:extLst>
            </p:cNvPr>
            <p:cNvSpPr txBox="1"/>
            <p:nvPr/>
          </p:nvSpPr>
          <p:spPr>
            <a:xfrm>
              <a:off x="597610" y="3673154"/>
              <a:ext cx="1367682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-56 =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17873EF-EBB0-7944-9294-417989F05F7B}"/>
                </a:ext>
              </a:extLst>
            </p:cNvPr>
            <p:cNvSpPr txBox="1"/>
            <p:nvPr/>
          </p:nvSpPr>
          <p:spPr>
            <a:xfrm>
              <a:off x="2067345" y="3673154"/>
              <a:ext cx="1564852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1 1 0 0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02A61F-9D92-2747-9B92-8A12A2B8EE9A}"/>
                </a:ext>
              </a:extLst>
            </p:cNvPr>
            <p:cNvSpPr txBox="1"/>
            <p:nvPr/>
          </p:nvSpPr>
          <p:spPr>
            <a:xfrm>
              <a:off x="3764849" y="3648329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70" name="Down Arrow 69">
              <a:extLst>
                <a:ext uri="{FF2B5EF4-FFF2-40B4-BE49-F238E27FC236}">
                  <a16:creationId xmlns:a16="http://schemas.microsoft.com/office/drawing/2014/main" id="{2A8E7476-3658-B542-842C-6EF8D8128613}"/>
                </a:ext>
              </a:extLst>
            </p:cNvPr>
            <p:cNvSpPr/>
            <p:nvPr/>
          </p:nvSpPr>
          <p:spPr>
            <a:xfrm>
              <a:off x="4486043" y="2905017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1" name="Down Arrow 70">
              <a:extLst>
                <a:ext uri="{FF2B5EF4-FFF2-40B4-BE49-F238E27FC236}">
                  <a16:creationId xmlns:a16="http://schemas.microsoft.com/office/drawing/2014/main" id="{9AB050FB-849B-B840-930F-003733BE1B4F}"/>
                </a:ext>
              </a:extLst>
            </p:cNvPr>
            <p:cNvSpPr/>
            <p:nvPr/>
          </p:nvSpPr>
          <p:spPr>
            <a:xfrm>
              <a:off x="2756844" y="287184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94B60D-69FD-0D42-8DFB-3260346BA709}"/>
                </a:ext>
              </a:extLst>
            </p:cNvPr>
            <p:cNvSpPr txBox="1"/>
            <p:nvPr/>
          </p:nvSpPr>
          <p:spPr>
            <a:xfrm>
              <a:off x="2067345" y="3004327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3D78E7F-61F5-834F-936C-5D2EAFC01EE0}"/>
                </a:ext>
              </a:extLst>
            </p:cNvPr>
            <p:cNvSpPr txBox="1"/>
            <p:nvPr/>
          </p:nvSpPr>
          <p:spPr>
            <a:xfrm>
              <a:off x="4652818" y="3054002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C7043E4-C13D-8F47-85F7-C2E8E9480F94}"/>
                </a:ext>
              </a:extLst>
            </p:cNvPr>
            <p:cNvSpPr/>
            <p:nvPr/>
          </p:nvSpPr>
          <p:spPr>
            <a:xfrm>
              <a:off x="849484" y="2048166"/>
              <a:ext cx="4792373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7DF4A98-4991-BD4E-B9B7-BCD230E01C6B}"/>
              </a:ext>
            </a:extLst>
          </p:cNvPr>
          <p:cNvGrpSpPr/>
          <p:nvPr/>
        </p:nvGrpSpPr>
        <p:grpSpPr>
          <a:xfrm>
            <a:off x="8501663" y="1913238"/>
            <a:ext cx="3213298" cy="2359478"/>
            <a:chOff x="765321" y="2048166"/>
            <a:chExt cx="3213298" cy="2359478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8B5D15F-8603-7B44-9BF6-F3510A894E82}"/>
                </a:ext>
              </a:extLst>
            </p:cNvPr>
            <p:cNvSpPr txBox="1"/>
            <p:nvPr/>
          </p:nvSpPr>
          <p:spPr>
            <a:xfrm>
              <a:off x="1981714" y="233402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0 0 0 0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51BB7DD-DC4C-2948-8696-40E81984A21D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0 =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2E910C0-6439-F645-91E7-51E429D705FD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0 =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0D9FBC8-3142-6246-B89F-34E70F7E3434}"/>
                </a:ext>
              </a:extLst>
            </p:cNvPr>
            <p:cNvSpPr txBox="1"/>
            <p:nvPr/>
          </p:nvSpPr>
          <p:spPr>
            <a:xfrm>
              <a:off x="2056530" y="3666320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0 0 0 0</a:t>
              </a:r>
            </a:p>
          </p:txBody>
        </p:sp>
        <p:sp>
          <p:nvSpPr>
            <p:cNvPr id="82" name="Down Arrow 81">
              <a:extLst>
                <a:ext uri="{FF2B5EF4-FFF2-40B4-BE49-F238E27FC236}">
                  <a16:creationId xmlns:a16="http://schemas.microsoft.com/office/drawing/2014/main" id="{4D8F3A4E-3838-7049-8561-A96DE7356022}"/>
                </a:ext>
              </a:extLst>
            </p:cNvPr>
            <p:cNvSpPr/>
            <p:nvPr/>
          </p:nvSpPr>
          <p:spPr>
            <a:xfrm>
              <a:off x="2690857" y="2893301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22E2B59-BF1A-AA41-AFB0-26389D20EF72}"/>
                </a:ext>
              </a:extLst>
            </p:cNvPr>
            <p:cNvSpPr txBox="1"/>
            <p:nvPr/>
          </p:nvSpPr>
          <p:spPr>
            <a:xfrm>
              <a:off x="2859654" y="301394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49A27C7-A11F-8A4E-82B5-A926DCCA3FF4}"/>
                </a:ext>
              </a:extLst>
            </p:cNvPr>
            <p:cNvSpPr/>
            <p:nvPr/>
          </p:nvSpPr>
          <p:spPr>
            <a:xfrm>
              <a:off x="849484" y="2048166"/>
              <a:ext cx="3129135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228F65-08E3-0D45-8012-563D72C2BCA3}"/>
              </a:ext>
            </a:extLst>
          </p:cNvPr>
          <p:cNvGrpSpPr/>
          <p:nvPr/>
        </p:nvGrpSpPr>
        <p:grpSpPr>
          <a:xfrm>
            <a:off x="6536539" y="4395976"/>
            <a:ext cx="3390214" cy="2359478"/>
            <a:chOff x="588405" y="2048166"/>
            <a:chExt cx="3390214" cy="235947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710D74-F85B-9940-AA3E-CCA9D3FA0783}"/>
                </a:ext>
              </a:extLst>
            </p:cNvPr>
            <p:cNvSpPr txBox="1"/>
            <p:nvPr/>
          </p:nvSpPr>
          <p:spPr>
            <a:xfrm>
              <a:off x="1981714" y="233402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AE7782A-DA8C-9C45-BEA4-62D8167AA827}"/>
                </a:ext>
              </a:extLst>
            </p:cNvPr>
            <p:cNvSpPr txBox="1"/>
            <p:nvPr/>
          </p:nvSpPr>
          <p:spPr>
            <a:xfrm>
              <a:off x="785574" y="2316366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-8 =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A82904-C631-4647-B7E4-9C7D6C33DF32}"/>
                </a:ext>
              </a:extLst>
            </p:cNvPr>
            <p:cNvSpPr txBox="1"/>
            <p:nvPr/>
          </p:nvSpPr>
          <p:spPr>
            <a:xfrm>
              <a:off x="588405" y="3670674"/>
              <a:ext cx="1367682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-8 =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4F13ED-5DF5-C043-8158-64D2D7B1999E}"/>
                </a:ext>
              </a:extLst>
            </p:cNvPr>
            <p:cNvSpPr txBox="1"/>
            <p:nvPr/>
          </p:nvSpPr>
          <p:spPr>
            <a:xfrm>
              <a:off x="2056530" y="3666320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92" name="Down Arrow 91">
              <a:extLst>
                <a:ext uri="{FF2B5EF4-FFF2-40B4-BE49-F238E27FC236}">
                  <a16:creationId xmlns:a16="http://schemas.microsoft.com/office/drawing/2014/main" id="{5AD624D3-AE51-974D-90C8-52A50D37F9AB}"/>
                </a:ext>
              </a:extLst>
            </p:cNvPr>
            <p:cNvSpPr/>
            <p:nvPr/>
          </p:nvSpPr>
          <p:spPr>
            <a:xfrm>
              <a:off x="2690857" y="2893301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BC78406-8B52-5F42-A17F-9ED2F7BF4B18}"/>
                </a:ext>
              </a:extLst>
            </p:cNvPr>
            <p:cNvSpPr txBox="1"/>
            <p:nvPr/>
          </p:nvSpPr>
          <p:spPr>
            <a:xfrm>
              <a:off x="2936682" y="2938616"/>
              <a:ext cx="9156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Copy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OOPS!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D0E5C77-0649-824B-8561-E53A78BE1937}"/>
                </a:ext>
              </a:extLst>
            </p:cNvPr>
            <p:cNvSpPr/>
            <p:nvPr/>
          </p:nvSpPr>
          <p:spPr>
            <a:xfrm>
              <a:off x="849484" y="2048166"/>
              <a:ext cx="3129135" cy="235947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6E5CC7BE-5DA9-3845-A699-5B83FC5862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848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7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Decimal to Two's Complement Conversion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C9508-C5CC-4A42-99A2-6EA06C0A2D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0AF1CF7-1C6B-D40B-1195-19C0C8231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785124"/>
              </p:ext>
            </p:extLst>
          </p:nvPr>
        </p:nvGraphicFramePr>
        <p:xfrm>
          <a:off x="2189329" y="990025"/>
          <a:ext cx="8128000" cy="3835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84919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532357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dividend 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Quotient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Remainder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588433" y="5268852"/>
                <a:ext cx="11015133" cy="1112520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102(base 10)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   </m:t>
                        </m:r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</m:t>
                            </m:r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  =    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Helvetica Ligh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Get the two complement of 01100110 is </a:t>
                </a:r>
                <a:r>
                  <a:rPr lang="en-US" sz="2400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10011010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588433" y="5268852"/>
                <a:ext cx="11015133" cy="1112520"/>
              </a:xfrm>
              <a:blipFill>
                <a:blip r:embed="rId2"/>
                <a:stretch>
                  <a:fillRect l="-922" t="-1111" b="-66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Arrow 1">
            <a:extLst>
              <a:ext uri="{FF2B5EF4-FFF2-40B4-BE49-F238E27FC236}">
                <a16:creationId xmlns:a16="http://schemas.microsoft.com/office/drawing/2014/main" id="{41D53E37-C655-7982-B180-6060CC2210FC}"/>
              </a:ext>
            </a:extLst>
          </p:cNvPr>
          <p:cNvSpPr/>
          <p:nvPr/>
        </p:nvSpPr>
        <p:spPr>
          <a:xfrm>
            <a:off x="1797444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E302AD6-E454-91E2-5C0A-F1201975A163}"/>
              </a:ext>
            </a:extLst>
          </p:cNvPr>
          <p:cNvSpPr/>
          <p:nvPr/>
        </p:nvSpPr>
        <p:spPr>
          <a:xfrm>
            <a:off x="1797443" y="198334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6E8DB87-9E6E-31F3-5CA4-F5F725DA3AC4}"/>
              </a:ext>
            </a:extLst>
          </p:cNvPr>
          <p:cNvSpPr/>
          <p:nvPr/>
        </p:nvSpPr>
        <p:spPr>
          <a:xfrm>
            <a:off x="1797442" y="239878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72D2324-9887-CE88-FDC7-831DEBA301DF}"/>
              </a:ext>
            </a:extLst>
          </p:cNvPr>
          <p:cNvSpPr/>
          <p:nvPr/>
        </p:nvSpPr>
        <p:spPr>
          <a:xfrm>
            <a:off x="1797441" y="275711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AAE6BED-91F9-AFED-F618-444B536E6EAA}"/>
              </a:ext>
            </a:extLst>
          </p:cNvPr>
          <p:cNvSpPr/>
          <p:nvPr/>
        </p:nvSpPr>
        <p:spPr>
          <a:xfrm>
            <a:off x="1797440" y="315640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582FAF8-EA0B-1CC2-D88C-1FC5B0B00F39}"/>
              </a:ext>
            </a:extLst>
          </p:cNvPr>
          <p:cNvSpPr/>
          <p:nvPr/>
        </p:nvSpPr>
        <p:spPr>
          <a:xfrm>
            <a:off x="1797439" y="361979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6A3C8D6-1E0F-5383-9EE7-7EF0DEA70CBD}"/>
              </a:ext>
            </a:extLst>
          </p:cNvPr>
          <p:cNvSpPr/>
          <p:nvPr/>
        </p:nvSpPr>
        <p:spPr>
          <a:xfrm>
            <a:off x="1797438" y="406329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F18A099-5C45-2433-86BD-8EA859447AA4}"/>
              </a:ext>
            </a:extLst>
          </p:cNvPr>
          <p:cNvSpPr/>
          <p:nvPr/>
        </p:nvSpPr>
        <p:spPr>
          <a:xfrm>
            <a:off x="1797437" y="451157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136A84B-46A4-FA77-BDF8-451F072723FF}"/>
              </a:ext>
            </a:extLst>
          </p:cNvPr>
          <p:cNvSpPr/>
          <p:nvPr/>
        </p:nvSpPr>
        <p:spPr>
          <a:xfrm>
            <a:off x="6596272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9225F88-FC58-B118-5894-FFDBE9623AAD}"/>
              </a:ext>
            </a:extLst>
          </p:cNvPr>
          <p:cNvSpPr/>
          <p:nvPr/>
        </p:nvSpPr>
        <p:spPr>
          <a:xfrm>
            <a:off x="6596271" y="194945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4CC0843-D660-D504-3E4B-39556D514A87}"/>
              </a:ext>
            </a:extLst>
          </p:cNvPr>
          <p:cNvSpPr/>
          <p:nvPr/>
        </p:nvSpPr>
        <p:spPr>
          <a:xfrm>
            <a:off x="6596271" y="239217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2B4C34B-E1C5-730B-BBAB-F3ECB08BC6CF}"/>
              </a:ext>
            </a:extLst>
          </p:cNvPr>
          <p:cNvSpPr/>
          <p:nvPr/>
        </p:nvSpPr>
        <p:spPr>
          <a:xfrm>
            <a:off x="6596270" y="28348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0CB9596-CD89-7E55-9172-455713DCD335}"/>
              </a:ext>
            </a:extLst>
          </p:cNvPr>
          <p:cNvSpPr/>
          <p:nvPr/>
        </p:nvSpPr>
        <p:spPr>
          <a:xfrm>
            <a:off x="6596269" y="324606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FEDB1CD-8AA2-B398-1F6E-551FD17AB898}"/>
              </a:ext>
            </a:extLst>
          </p:cNvPr>
          <p:cNvSpPr/>
          <p:nvPr/>
        </p:nvSpPr>
        <p:spPr>
          <a:xfrm>
            <a:off x="6596269" y="360908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A408091-DFE4-3675-97D9-646BC6D58B7E}"/>
              </a:ext>
            </a:extLst>
          </p:cNvPr>
          <p:cNvSpPr/>
          <p:nvPr/>
        </p:nvSpPr>
        <p:spPr>
          <a:xfrm>
            <a:off x="6596269" y="4041172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840018-39FC-F13A-0C19-A44C8DBD696A}"/>
              </a:ext>
            </a:extLst>
          </p:cNvPr>
          <p:cNvSpPr/>
          <p:nvPr/>
        </p:nvSpPr>
        <p:spPr>
          <a:xfrm>
            <a:off x="6547806" y="44554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A903549-4BEE-4FBD-33E8-874918923043}"/>
              </a:ext>
            </a:extLst>
          </p:cNvPr>
          <p:cNvSpPr/>
          <p:nvPr/>
        </p:nvSpPr>
        <p:spPr>
          <a:xfrm rot="16200000">
            <a:off x="7502029" y="635062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0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 animBg="1"/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BAA6E29-0827-C04B-B0AE-30A078BD8213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83366" y="698563"/>
                <a:ext cx="11500778" cy="5905250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Eight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</a:t>
                </a:r>
              </a:p>
              <a:p>
                <a:pPr marL="354012" lvl="1" indent="0">
                  <a:buNone/>
                </a:pPr>
                <a:r>
                  <a:rPr lang="en-US" sz="2200" b="1" dirty="0">
                    <a:solidFill>
                      <a:schemeClr val="tx1">
                        <a:lumMod val="50000"/>
                      </a:schemeClr>
                    </a:solidFill>
                  </a:rPr>
                  <a:t> 0, 1, 2, 3, 4, 5, 6, 7</a:t>
                </a:r>
              </a:p>
              <a:p>
                <a:pPr marL="354012" lvl="1" indent="0">
                  <a:buNone/>
                </a:pP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Notice that we no longer use 8 or 9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Base comparison: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Base 10</a:t>
                </a:r>
                <a:r>
                  <a:rPr lang="en-US" sz="2200" dirty="0"/>
                  <a:t>:	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0, 1, 2, 3, 4, 5, 6, 7,  </a:t>
                </a: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8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,</a:t>
                </a:r>
                <a:r>
                  <a:rPr lang="en-US" sz="22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9, 10, 11, 12…</a:t>
                </a:r>
                <a:endParaRPr lang="en-US" sz="22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endParaRP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Base 8</a:t>
                </a:r>
                <a:r>
                  <a:rPr lang="en-US" sz="2200" dirty="0"/>
                  <a:t>:	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0, 1, 2, 3, 4, 5, 6, 7, </a:t>
                </a: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10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, 11, 12, 13, 14…</a:t>
                </a:r>
                <a:endParaRPr lang="en-US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 a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200" dirty="0"/>
                  <a:t>: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7061, are octal</a:t>
                </a:r>
              </a:p>
              <a:p>
                <a:r>
                  <a:rPr lang="en-US" sz="22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:  What is 07061</a:t>
                </a:r>
                <a:r>
                  <a:rPr lang="en-US" sz="22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8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in base 10?</a:t>
                </a:r>
              </a:p>
              <a:p>
                <a:pPr lvl="1"/>
                <a:r>
                  <a:rPr lang="en-US" sz="2200" dirty="0">
                    <a:solidFill>
                      <a:srgbClr val="FF0000"/>
                    </a:solidFill>
                  </a:rPr>
                  <a:t>0</a:t>
                </a:r>
                <a:r>
                  <a:rPr lang="en-US" sz="2200" dirty="0">
                    <a:solidFill>
                      <a:srgbClr val="0070C0"/>
                    </a:solidFill>
                  </a:rPr>
                  <a:t>7061</a:t>
                </a:r>
                <a:r>
                  <a:rPr lang="en-US" sz="22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8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=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7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8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8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6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8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1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8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) = 3633</a:t>
                </a:r>
                <a:r>
                  <a:rPr lang="en-US" sz="22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baseline="-25000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BAA6E29-0827-C04B-B0AE-30A078BD8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83366" y="698563"/>
                <a:ext cx="11500778" cy="5905250"/>
              </a:xfrm>
              <a:blipFill>
                <a:blip r:embed="rId3"/>
                <a:stretch>
                  <a:fillRect l="-55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8A31AE2-9CAA-4C4B-859D-FA76A533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39763"/>
          </a:xfrm>
        </p:spPr>
        <p:txBody>
          <a:bodyPr/>
          <a:lstStyle/>
          <a:p>
            <a:r>
              <a:rPr lang="en-US" dirty="0"/>
              <a:t>Review: Octal Numbering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9ED4D0-1248-6F40-B9E3-970DF9C2F3AA}"/>
              </a:ext>
            </a:extLst>
          </p:cNvPr>
          <p:cNvGrpSpPr/>
          <p:nvPr/>
        </p:nvGrpSpPr>
        <p:grpSpPr>
          <a:xfrm>
            <a:off x="5694675" y="4568764"/>
            <a:ext cx="2006416" cy="736352"/>
            <a:chOff x="4939926" y="4137009"/>
            <a:chExt cx="2006416" cy="7363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B72C66-8599-2546-AF44-AE15EF5ED27A}"/>
                </a:ext>
              </a:extLst>
            </p:cNvPr>
            <p:cNvSpPr txBox="1"/>
            <p:nvPr/>
          </p:nvSpPr>
          <p:spPr>
            <a:xfrm>
              <a:off x="5197145" y="4504029"/>
              <a:ext cx="1749197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eight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A70FC5F-9CF5-6143-B3B3-DA41024D9C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39926" y="4137009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358951B-5875-C24D-B2A8-EB557DAF1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9615" y="4137009"/>
              <a:ext cx="0" cy="36702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30CAA6-E1FE-5B47-88A6-CA47D756C455}"/>
              </a:ext>
            </a:extLst>
          </p:cNvPr>
          <p:cNvGrpSpPr/>
          <p:nvPr/>
        </p:nvGrpSpPr>
        <p:grpSpPr>
          <a:xfrm>
            <a:off x="1893486" y="4747237"/>
            <a:ext cx="2860060" cy="736352"/>
            <a:chOff x="1843987" y="4156036"/>
            <a:chExt cx="2860060" cy="7363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D19928-53FB-9845-91E0-59063B4389C7}"/>
                </a:ext>
              </a:extLst>
            </p:cNvPr>
            <p:cNvSpPr txBox="1"/>
            <p:nvPr/>
          </p:nvSpPr>
          <p:spPr>
            <a:xfrm>
              <a:off x="2057169" y="4523056"/>
              <a:ext cx="2646878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subscript indicates base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2DD34DE-0907-304B-A37D-F0F1DF83F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3987" y="4156036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Why do the Simpsons characters only have four fingers? - Quora">
            <a:extLst>
              <a:ext uri="{FF2B5EF4-FFF2-40B4-BE49-F238E27FC236}">
                <a16:creationId xmlns:a16="http://schemas.microsoft.com/office/drawing/2014/main" id="{C916877B-5857-6945-B466-75A1CEAFF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9369" y="254187"/>
            <a:ext cx="3222023" cy="248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ree download | Homer Simpson Bart Simpson Text YouTube , Bart Simpson  transparent background PNG clipart | PNGGuru">
            <a:extLst>
              <a:ext uri="{FF2B5EF4-FFF2-40B4-BE49-F238E27FC236}">
                <a16:creationId xmlns:a16="http://schemas.microsoft.com/office/drawing/2014/main" id="{E44C4815-CA9A-2140-8E02-56B0EEE41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8485" y="2711286"/>
            <a:ext cx="3015659" cy="336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998D27-C498-F147-8BF2-960F92A5EC76}"/>
              </a:ext>
            </a:extLst>
          </p:cNvPr>
          <p:cNvGrpSpPr/>
          <p:nvPr/>
        </p:nvGrpSpPr>
        <p:grpSpPr>
          <a:xfrm>
            <a:off x="1145219" y="4658977"/>
            <a:ext cx="3182291" cy="1420676"/>
            <a:chOff x="1992913" y="3340145"/>
            <a:chExt cx="3182291" cy="14206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DCE030-A7A5-1A4C-B14A-ECA4CC5FBD00}"/>
                </a:ext>
              </a:extLst>
            </p:cNvPr>
            <p:cNvSpPr txBox="1"/>
            <p:nvPr/>
          </p:nvSpPr>
          <p:spPr>
            <a:xfrm>
              <a:off x="2053837" y="4391489"/>
              <a:ext cx="3121367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in C leading </a:t>
              </a:r>
              <a:r>
                <a:rPr lang="en-US" dirty="0">
                  <a:solidFill>
                    <a:srgbClr val="FF0000"/>
                  </a:solidFill>
                </a:rPr>
                <a:t>0</a:t>
              </a:r>
              <a:r>
                <a:rPr lang="en-US" dirty="0">
                  <a:solidFill>
                    <a:srgbClr val="0070C0"/>
                  </a:solidFill>
                </a:rPr>
                <a:t> indicates octal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9C5393-7250-5B4B-9D46-AE9DFA47AE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2913" y="3340145"/>
              <a:ext cx="1124536" cy="105134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94A09B-AC80-D54E-9979-B0BAD30D68A9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86377" y="6195378"/>
                <a:ext cx="10883685" cy="374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𝑜𝑐𝑡𝑎𝑙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8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8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8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8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8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94A09B-AC80-D54E-9979-B0BAD30D6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386377" y="6195378"/>
                <a:ext cx="10883685" cy="374141"/>
              </a:xfrm>
              <a:prstGeom prst="rect">
                <a:avLst/>
              </a:prstGeom>
              <a:blipFill>
                <a:blip r:embed="rId7"/>
                <a:stretch>
                  <a:fillRect l="-233" t="-119355" b="-1903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6B01EDB-5798-1040-BED2-1FA31997C72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4099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DD3EA-79DB-1344-A0CC-B0D21722CB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3902" y="558141"/>
            <a:ext cx="8322629" cy="10288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endParaRPr lang="en-US" sz="1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What is  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70C0"/>
                </a:solidFill>
              </a:rPr>
              <a:t>(base 2)   </a:t>
            </a:r>
            <a:r>
              <a:rPr lang="en-US" sz="2800" dirty="0">
                <a:solidFill>
                  <a:srgbClr val="0070C0"/>
                </a:solidFill>
              </a:rPr>
              <a:t>in decimal (N)?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1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45" y="190142"/>
            <a:ext cx="11447309" cy="339309"/>
          </a:xfrm>
        </p:spPr>
        <p:txBody>
          <a:bodyPr/>
          <a:lstStyle/>
          <a:p>
            <a:r>
              <a:rPr lang="en-US" dirty="0"/>
              <a:t>Two's Complement to Signed Decimal Conversion - Positive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/>
              <p:nvPr/>
            </p:nvSpPr>
            <p:spPr>
              <a:xfrm>
                <a:off x="3569597" y="651818"/>
                <a:ext cx="35618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97" y="651818"/>
                <a:ext cx="3561809" cy="400110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A9A563A-BABA-741E-3EB9-EBAF9159F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596431"/>
              </p:ext>
            </p:extLst>
          </p:nvPr>
        </p:nvGraphicFramePr>
        <p:xfrm>
          <a:off x="1866722" y="1731200"/>
          <a:ext cx="8953301" cy="4684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9072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1323417">
                  <a:extLst>
                    <a:ext uri="{9D8B030D-6E8A-4147-A177-3AD203B41FA5}">
                      <a16:colId xmlns:a16="http://schemas.microsoft.com/office/drawing/2014/main" val="1819150053"/>
                    </a:ext>
                  </a:extLst>
                </a:gridCol>
                <a:gridCol w="2087884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  <a:gridCol w="2172928">
                  <a:extLst>
                    <a:ext uri="{9D8B030D-6E8A-4147-A177-3AD203B41FA5}">
                      <a16:colId xmlns:a16="http://schemas.microsoft.com/office/drawing/2014/main" val="1653492654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Bit 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W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</a:t>
                      </a: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8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 Shift Left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985402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2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1 =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SUM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 + SUM: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+ 101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302239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2A8C7DB1-AADD-0BBB-78DE-2A99C4755834}"/>
              </a:ext>
            </a:extLst>
          </p:cNvPr>
          <p:cNvSpPr/>
          <p:nvPr/>
        </p:nvSpPr>
        <p:spPr>
          <a:xfrm>
            <a:off x="1478849" y="2347934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48BD52-585A-4083-698B-35E4FA7217CC}"/>
              </a:ext>
            </a:extLst>
          </p:cNvPr>
          <p:cNvSpPr/>
          <p:nvPr/>
        </p:nvSpPr>
        <p:spPr>
          <a:xfrm>
            <a:off x="1474843" y="3160285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A5E816-5755-CECB-100F-6730A0E3E454}"/>
              </a:ext>
            </a:extLst>
          </p:cNvPr>
          <p:cNvSpPr/>
          <p:nvPr/>
        </p:nvSpPr>
        <p:spPr>
          <a:xfrm>
            <a:off x="1474842" y="354597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A87E1C0-898B-C544-D806-84CB0F9C894D}"/>
              </a:ext>
            </a:extLst>
          </p:cNvPr>
          <p:cNvSpPr/>
          <p:nvPr/>
        </p:nvSpPr>
        <p:spPr>
          <a:xfrm>
            <a:off x="1474841" y="39726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7F9A85E-B0A1-2ECA-F1B1-D1A3A50A349F}"/>
              </a:ext>
            </a:extLst>
          </p:cNvPr>
          <p:cNvSpPr/>
          <p:nvPr/>
        </p:nvSpPr>
        <p:spPr>
          <a:xfrm>
            <a:off x="1474840" y="438318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C9AD21B-F148-1237-3AE6-CFF0535087EB}"/>
              </a:ext>
            </a:extLst>
          </p:cNvPr>
          <p:cNvSpPr/>
          <p:nvPr/>
        </p:nvSpPr>
        <p:spPr>
          <a:xfrm>
            <a:off x="1474839" y="47849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3EEB233-E8B9-DD3E-74B8-E17816F5258B}"/>
              </a:ext>
            </a:extLst>
          </p:cNvPr>
          <p:cNvSpPr/>
          <p:nvPr/>
        </p:nvSpPr>
        <p:spPr>
          <a:xfrm>
            <a:off x="1474838" y="521111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3D5210E-3110-9830-238F-B4291DC519CD}"/>
              </a:ext>
            </a:extLst>
          </p:cNvPr>
          <p:cNvSpPr/>
          <p:nvPr/>
        </p:nvSpPr>
        <p:spPr>
          <a:xfrm>
            <a:off x="1474838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31A26D-FB72-8CC1-2215-17FAC3024932}"/>
              </a:ext>
            </a:extLst>
          </p:cNvPr>
          <p:cNvCxnSpPr>
            <a:cxnSpLocks/>
          </p:cNvCxnSpPr>
          <p:nvPr/>
        </p:nvCxnSpPr>
        <p:spPr>
          <a:xfrm flipH="1">
            <a:off x="5127039" y="3107509"/>
            <a:ext cx="3516923" cy="374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A32C7-A7F4-0AE9-7896-1F13D5BF35AC}"/>
              </a:ext>
            </a:extLst>
          </p:cNvPr>
          <p:cNvCxnSpPr>
            <a:cxnSpLocks/>
          </p:cNvCxnSpPr>
          <p:nvPr/>
        </p:nvCxnSpPr>
        <p:spPr>
          <a:xfrm flipH="1">
            <a:off x="5127039" y="3533020"/>
            <a:ext cx="3516923" cy="386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DB8A49-D21B-DC35-0E87-F7B61944C12F}"/>
              </a:ext>
            </a:extLst>
          </p:cNvPr>
          <p:cNvCxnSpPr>
            <a:cxnSpLocks/>
          </p:cNvCxnSpPr>
          <p:nvPr/>
        </p:nvCxnSpPr>
        <p:spPr>
          <a:xfrm flipH="1">
            <a:off x="5127039" y="3973577"/>
            <a:ext cx="3516923" cy="373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61FA2F-C6A4-53A7-99EB-79D7D7C770C4}"/>
              </a:ext>
            </a:extLst>
          </p:cNvPr>
          <p:cNvCxnSpPr>
            <a:cxnSpLocks/>
          </p:cNvCxnSpPr>
          <p:nvPr/>
        </p:nvCxnSpPr>
        <p:spPr>
          <a:xfrm flipH="1">
            <a:off x="5127039" y="4361546"/>
            <a:ext cx="3516923" cy="426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BC01DA-33B3-B092-5EAB-1920112ABE1D}"/>
              </a:ext>
            </a:extLst>
          </p:cNvPr>
          <p:cNvCxnSpPr>
            <a:cxnSpLocks/>
          </p:cNvCxnSpPr>
          <p:nvPr/>
        </p:nvCxnSpPr>
        <p:spPr>
          <a:xfrm flipH="1">
            <a:off x="5127039" y="4839645"/>
            <a:ext cx="3516923" cy="341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EF4BA-A149-FF0A-98CE-03F64F202268}"/>
              </a:ext>
            </a:extLst>
          </p:cNvPr>
          <p:cNvCxnSpPr>
            <a:cxnSpLocks/>
          </p:cNvCxnSpPr>
          <p:nvPr/>
        </p:nvCxnSpPr>
        <p:spPr>
          <a:xfrm flipH="1">
            <a:off x="5127039" y="5248616"/>
            <a:ext cx="3516922" cy="373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C06BDE-9336-AA82-F42A-0D08ADA9EAB7}"/>
              </a:ext>
            </a:extLst>
          </p:cNvPr>
          <p:cNvCxnSpPr>
            <a:cxnSpLocks/>
          </p:cNvCxnSpPr>
          <p:nvPr/>
        </p:nvCxnSpPr>
        <p:spPr>
          <a:xfrm flipH="1">
            <a:off x="8917858" y="2536445"/>
            <a:ext cx="776748" cy="35844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23CECE-BFF4-2A5A-07E2-B80BF13279A0}"/>
              </a:ext>
            </a:extLst>
          </p:cNvPr>
          <p:cNvCxnSpPr>
            <a:cxnSpLocks/>
          </p:cNvCxnSpPr>
          <p:nvPr/>
        </p:nvCxnSpPr>
        <p:spPr>
          <a:xfrm flipH="1">
            <a:off x="9526532" y="5752605"/>
            <a:ext cx="443378" cy="3683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CB4F32-0174-72F4-8DFB-4F55F07462AB}"/>
              </a:ext>
            </a:extLst>
          </p:cNvPr>
          <p:cNvSpPr/>
          <p:nvPr/>
        </p:nvSpPr>
        <p:spPr>
          <a:xfrm rot="16200000">
            <a:off x="10259960" y="64315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6D3FC39-EE8B-A2DE-0762-A5A582EC52FE}"/>
              </a:ext>
            </a:extLst>
          </p:cNvPr>
          <p:cNvSpPr/>
          <p:nvPr/>
        </p:nvSpPr>
        <p:spPr>
          <a:xfrm rot="10800000">
            <a:off x="10907032" y="22838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EFC7E7C-6805-1BF3-FCAE-EC93913E0C59}"/>
              </a:ext>
            </a:extLst>
          </p:cNvPr>
          <p:cNvSpPr/>
          <p:nvPr/>
        </p:nvSpPr>
        <p:spPr>
          <a:xfrm rot="10800000">
            <a:off x="10820023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E489E21-6D5A-06C3-D611-2374E42C02A0}"/>
              </a:ext>
            </a:extLst>
          </p:cNvPr>
          <p:cNvSpPr/>
          <p:nvPr/>
        </p:nvSpPr>
        <p:spPr>
          <a:xfrm rot="10800000">
            <a:off x="9896327" y="227518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25E4CB-6448-FE14-8787-9BDA516FFC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9491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26" grpId="0" animBg="1"/>
      <p:bldP spid="27" grpId="0" animBg="1"/>
      <p:bldP spid="28" grpId="0" animBg="1"/>
      <p:bldP spid="32" grpId="0" animBg="1"/>
      <p:bldP spid="3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DD3EA-79DB-1344-A0CC-B0D21722CB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95076" y="550400"/>
            <a:ext cx="8391455" cy="10288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endParaRPr lang="en-US" sz="1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What is  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70C0"/>
                </a:solidFill>
              </a:rPr>
              <a:t>(base 2)   </a:t>
            </a:r>
            <a:r>
              <a:rPr lang="en-US" sz="2800" dirty="0">
                <a:solidFill>
                  <a:srgbClr val="0070C0"/>
                </a:solidFill>
              </a:rPr>
              <a:t>in decimal (N)?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1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48" y="211091"/>
            <a:ext cx="11714029" cy="339309"/>
          </a:xfrm>
        </p:spPr>
        <p:txBody>
          <a:bodyPr/>
          <a:lstStyle/>
          <a:p>
            <a:r>
              <a:rPr lang="en-US" dirty="0"/>
              <a:t>Two's Complement to Signed Decimal Conversion - Negative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/>
              <p:nvPr/>
            </p:nvSpPr>
            <p:spPr>
              <a:xfrm>
                <a:off x="3500771" y="644077"/>
                <a:ext cx="35618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71" y="644077"/>
                <a:ext cx="3561809" cy="400110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A9A563A-BABA-741E-3EB9-EBAF9159F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624636"/>
              </p:ext>
            </p:extLst>
          </p:nvPr>
        </p:nvGraphicFramePr>
        <p:xfrm>
          <a:off x="1605470" y="1731200"/>
          <a:ext cx="9214554" cy="4684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7380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1362034">
                  <a:extLst>
                    <a:ext uri="{9D8B030D-6E8A-4147-A177-3AD203B41FA5}">
                      <a16:colId xmlns:a16="http://schemas.microsoft.com/office/drawing/2014/main" val="1819150053"/>
                    </a:ext>
                  </a:extLst>
                </a:gridCol>
                <a:gridCol w="1961864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  <a:gridCol w="2423276">
                  <a:extLst>
                    <a:ext uri="{9D8B030D-6E8A-4147-A177-3AD203B41FA5}">
                      <a16:colId xmlns:a16="http://schemas.microsoft.com/office/drawing/2014/main" val="1653492654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Bit 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W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</a:t>
                      </a: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8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 Shift Left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985402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2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1 =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SUM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 + SUM: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-128 + 101 = 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302239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2A8C7DB1-AADD-0BBB-78DE-2A99C4755834}"/>
              </a:ext>
            </a:extLst>
          </p:cNvPr>
          <p:cNvSpPr/>
          <p:nvPr/>
        </p:nvSpPr>
        <p:spPr>
          <a:xfrm>
            <a:off x="1213385" y="23868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48BD52-585A-4083-698B-35E4FA7217CC}"/>
              </a:ext>
            </a:extLst>
          </p:cNvPr>
          <p:cNvSpPr/>
          <p:nvPr/>
        </p:nvSpPr>
        <p:spPr>
          <a:xfrm>
            <a:off x="1209379" y="319923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A5E816-5755-CECB-100F-6730A0E3E454}"/>
              </a:ext>
            </a:extLst>
          </p:cNvPr>
          <p:cNvSpPr/>
          <p:nvPr/>
        </p:nvSpPr>
        <p:spPr>
          <a:xfrm>
            <a:off x="1209378" y="358492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A87E1C0-898B-C544-D806-84CB0F9C894D}"/>
              </a:ext>
            </a:extLst>
          </p:cNvPr>
          <p:cNvSpPr/>
          <p:nvPr/>
        </p:nvSpPr>
        <p:spPr>
          <a:xfrm>
            <a:off x="1209377" y="401158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7F9A85E-B0A1-2ECA-F1B1-D1A3A50A349F}"/>
              </a:ext>
            </a:extLst>
          </p:cNvPr>
          <p:cNvSpPr/>
          <p:nvPr/>
        </p:nvSpPr>
        <p:spPr>
          <a:xfrm>
            <a:off x="1209376" y="442213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C9AD21B-F148-1237-3AE6-CFF0535087EB}"/>
              </a:ext>
            </a:extLst>
          </p:cNvPr>
          <p:cNvSpPr/>
          <p:nvPr/>
        </p:nvSpPr>
        <p:spPr>
          <a:xfrm>
            <a:off x="1209375" y="482394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3EEB233-E8B9-DD3E-74B8-E17816F5258B}"/>
              </a:ext>
            </a:extLst>
          </p:cNvPr>
          <p:cNvSpPr/>
          <p:nvPr/>
        </p:nvSpPr>
        <p:spPr>
          <a:xfrm>
            <a:off x="1209374" y="5250064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3D5210E-3110-9830-238F-B4291DC519CD}"/>
              </a:ext>
            </a:extLst>
          </p:cNvPr>
          <p:cNvSpPr/>
          <p:nvPr/>
        </p:nvSpPr>
        <p:spPr>
          <a:xfrm>
            <a:off x="1209374" y="566093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31A26D-FB72-8CC1-2215-17FAC3024932}"/>
              </a:ext>
            </a:extLst>
          </p:cNvPr>
          <p:cNvCxnSpPr>
            <a:cxnSpLocks/>
          </p:cNvCxnSpPr>
          <p:nvPr/>
        </p:nvCxnSpPr>
        <p:spPr>
          <a:xfrm flipH="1">
            <a:off x="5127039" y="3107509"/>
            <a:ext cx="3516923" cy="374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A32C7-A7F4-0AE9-7896-1F13D5BF35AC}"/>
              </a:ext>
            </a:extLst>
          </p:cNvPr>
          <p:cNvCxnSpPr>
            <a:cxnSpLocks/>
          </p:cNvCxnSpPr>
          <p:nvPr/>
        </p:nvCxnSpPr>
        <p:spPr>
          <a:xfrm flipH="1">
            <a:off x="5127039" y="3533020"/>
            <a:ext cx="3516923" cy="386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DB8A49-D21B-DC35-0E87-F7B61944C12F}"/>
              </a:ext>
            </a:extLst>
          </p:cNvPr>
          <p:cNvCxnSpPr>
            <a:cxnSpLocks/>
          </p:cNvCxnSpPr>
          <p:nvPr/>
        </p:nvCxnSpPr>
        <p:spPr>
          <a:xfrm flipH="1">
            <a:off x="5127039" y="3973577"/>
            <a:ext cx="3516923" cy="373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61FA2F-C6A4-53A7-99EB-79D7D7C770C4}"/>
              </a:ext>
            </a:extLst>
          </p:cNvPr>
          <p:cNvCxnSpPr>
            <a:cxnSpLocks/>
          </p:cNvCxnSpPr>
          <p:nvPr/>
        </p:nvCxnSpPr>
        <p:spPr>
          <a:xfrm flipH="1">
            <a:off x="5127039" y="4361546"/>
            <a:ext cx="3516923" cy="426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BC01DA-33B3-B092-5EAB-1920112ABE1D}"/>
              </a:ext>
            </a:extLst>
          </p:cNvPr>
          <p:cNvCxnSpPr>
            <a:cxnSpLocks/>
          </p:cNvCxnSpPr>
          <p:nvPr/>
        </p:nvCxnSpPr>
        <p:spPr>
          <a:xfrm flipH="1">
            <a:off x="5127039" y="4839645"/>
            <a:ext cx="3516923" cy="341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EF4BA-A149-FF0A-98CE-03F64F202268}"/>
              </a:ext>
            </a:extLst>
          </p:cNvPr>
          <p:cNvCxnSpPr>
            <a:cxnSpLocks/>
          </p:cNvCxnSpPr>
          <p:nvPr/>
        </p:nvCxnSpPr>
        <p:spPr>
          <a:xfrm flipH="1">
            <a:off x="5127039" y="5248616"/>
            <a:ext cx="3516922" cy="373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C06BDE-9336-AA82-F42A-0D08ADA9EAB7}"/>
              </a:ext>
            </a:extLst>
          </p:cNvPr>
          <p:cNvCxnSpPr>
            <a:cxnSpLocks/>
          </p:cNvCxnSpPr>
          <p:nvPr/>
        </p:nvCxnSpPr>
        <p:spPr>
          <a:xfrm flipH="1">
            <a:off x="8799871" y="2545093"/>
            <a:ext cx="726661" cy="35758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23CECE-BFF4-2A5A-07E2-B80BF13279A0}"/>
              </a:ext>
            </a:extLst>
          </p:cNvPr>
          <p:cNvCxnSpPr>
            <a:cxnSpLocks/>
          </p:cNvCxnSpPr>
          <p:nvPr/>
        </p:nvCxnSpPr>
        <p:spPr>
          <a:xfrm flipH="1">
            <a:off x="9526532" y="5752605"/>
            <a:ext cx="443378" cy="3683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CB4F32-0174-72F4-8DFB-4F55F07462AB}"/>
              </a:ext>
            </a:extLst>
          </p:cNvPr>
          <p:cNvSpPr/>
          <p:nvPr/>
        </p:nvSpPr>
        <p:spPr>
          <a:xfrm rot="16200000">
            <a:off x="10379625" y="64315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6D3FC39-EE8B-A2DE-0762-A5A582EC52FE}"/>
              </a:ext>
            </a:extLst>
          </p:cNvPr>
          <p:cNvSpPr/>
          <p:nvPr/>
        </p:nvSpPr>
        <p:spPr>
          <a:xfrm rot="10800000">
            <a:off x="10907032" y="22838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EFC7E7C-6805-1BF3-FCAE-EC93913E0C59}"/>
              </a:ext>
            </a:extLst>
          </p:cNvPr>
          <p:cNvSpPr/>
          <p:nvPr/>
        </p:nvSpPr>
        <p:spPr>
          <a:xfrm rot="10800000">
            <a:off x="10820023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E489E21-6D5A-06C3-D611-2374E42C02A0}"/>
              </a:ext>
            </a:extLst>
          </p:cNvPr>
          <p:cNvSpPr/>
          <p:nvPr/>
        </p:nvSpPr>
        <p:spPr>
          <a:xfrm rot="10800000">
            <a:off x="10064017" y="222656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25E4CB-6448-FE14-8787-9BDA516FFC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583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26" grpId="0" animBg="1"/>
      <p:bldP spid="27" grpId="0" animBg="1"/>
      <p:bldP spid="28" grpId="0" animBg="1"/>
      <p:bldP spid="32" grpId="0" animBg="1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B0F8F48-F140-4F47-9795-103FB67C125E}"/>
              </a:ext>
            </a:extLst>
          </p:cNvPr>
          <p:cNvSpPr/>
          <p:nvPr/>
        </p:nvSpPr>
        <p:spPr>
          <a:xfrm>
            <a:off x="5740281" y="4623293"/>
            <a:ext cx="6268063" cy="17775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D4B059-B9E3-BD41-9B8A-11CCD4BC1DC7}"/>
              </a:ext>
            </a:extLst>
          </p:cNvPr>
          <p:cNvSpPr/>
          <p:nvPr/>
        </p:nvSpPr>
        <p:spPr>
          <a:xfrm>
            <a:off x="5740281" y="2682060"/>
            <a:ext cx="4432000" cy="13859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98077E-CCF3-3043-AE4C-C2E8AA6D8EB9}"/>
              </a:ext>
            </a:extLst>
          </p:cNvPr>
          <p:cNvSpPr/>
          <p:nvPr/>
        </p:nvSpPr>
        <p:spPr>
          <a:xfrm>
            <a:off x="89313" y="3509549"/>
            <a:ext cx="4432000" cy="1938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96B1C-44D4-4D4A-A4D5-C87DAD1F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49832"/>
            <a:ext cx="10515600" cy="490675"/>
          </a:xfrm>
        </p:spPr>
        <p:txBody>
          <a:bodyPr/>
          <a:lstStyle/>
          <a:p>
            <a:r>
              <a:rPr lang="en-US" dirty="0"/>
              <a:t>Two’s Complement Addition and Subtraction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570B3F-40A7-9643-8E3A-46E9FC4CDF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6754" y="878922"/>
            <a:ext cx="11814500" cy="138592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Addition: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just add the two number directly</a:t>
            </a:r>
          </a:p>
          <a:p>
            <a:r>
              <a:rPr lang="en-US" b="1" dirty="0">
                <a:solidFill>
                  <a:srgbClr val="0070C0"/>
                </a:solidFill>
              </a:rPr>
              <a:t>Subtraction: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can convert to addition: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difference = minuend </a:t>
            </a:r>
            <a:r>
              <a:rPr lang="en-US" sz="2000" b="1" dirty="0">
                <a:solidFill>
                  <a:srgbClr val="F37440"/>
                </a:solidFill>
              </a:rPr>
              <a:t>–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subtrahend</a:t>
            </a:r>
          </a:p>
          <a:p>
            <a:pPr marL="681037" lvl="2" indent="0">
              <a:buNone/>
            </a:pPr>
            <a:r>
              <a:rPr lang="en-US" sz="2000" b="1" dirty="0"/>
              <a:t>				                     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difference = minuend </a:t>
            </a:r>
            <a:r>
              <a:rPr lang="en-US" sz="2000" b="1" dirty="0">
                <a:solidFill>
                  <a:srgbClr val="F37440"/>
                </a:solidFill>
              </a:rPr>
              <a:t>+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2’s complement (subtrahend)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FC7433-5745-FB47-ABCE-D9A5AC62005A}"/>
              </a:ext>
            </a:extLst>
          </p:cNvPr>
          <p:cNvSpPr/>
          <p:nvPr/>
        </p:nvSpPr>
        <p:spPr>
          <a:xfrm>
            <a:off x="6389185" y="2735760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0 1 0 1 0 0 1 1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648A1-F483-434F-A71D-6619833D0C77}"/>
              </a:ext>
            </a:extLst>
          </p:cNvPr>
          <p:cNvSpPr/>
          <p:nvPr/>
        </p:nvSpPr>
        <p:spPr>
          <a:xfrm>
            <a:off x="834085" y="4252999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0 0 0 0 1 0 1 1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3ECA0E-CF0B-FD4F-9DEB-3F97BE4FDD0D}"/>
              </a:ext>
            </a:extLst>
          </p:cNvPr>
          <p:cNvCxnSpPr>
            <a:cxnSpLocks/>
          </p:cNvCxnSpPr>
          <p:nvPr/>
        </p:nvCxnSpPr>
        <p:spPr>
          <a:xfrm>
            <a:off x="1584318" y="4728708"/>
            <a:ext cx="2841826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0AC22B-A3BE-7A4C-9385-188404212B8F}"/>
              </a:ext>
            </a:extLst>
          </p:cNvPr>
          <p:cNvSpPr/>
          <p:nvPr/>
        </p:nvSpPr>
        <p:spPr>
          <a:xfrm>
            <a:off x="99060" y="4748342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+ y = 0 1 0 1 1 1 1 0</a:t>
            </a:r>
            <a:endParaRPr lang="en-US" sz="2400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9668584-0237-7E4D-933E-DB79B62CEA78}"/>
              </a:ext>
            </a:extLst>
          </p:cNvPr>
          <p:cNvCxnSpPr>
            <a:cxnSpLocks/>
          </p:cNvCxnSpPr>
          <p:nvPr/>
        </p:nvCxnSpPr>
        <p:spPr>
          <a:xfrm>
            <a:off x="7153276" y="3553560"/>
            <a:ext cx="2740747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6F8E44C9-AF3C-D344-885B-B08C9DDFF6AB}"/>
              </a:ext>
            </a:extLst>
          </p:cNvPr>
          <p:cNvSpPr/>
          <p:nvPr/>
        </p:nvSpPr>
        <p:spPr>
          <a:xfrm>
            <a:off x="5836150" y="3580590"/>
            <a:ext cx="424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x-y 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0 1 0 0 1 0 0 0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72E0912-1D96-1C4F-A803-1E63CD28D92A}"/>
              </a:ext>
            </a:extLst>
          </p:cNvPr>
          <p:cNvSpPr/>
          <p:nvPr/>
        </p:nvSpPr>
        <p:spPr>
          <a:xfrm>
            <a:off x="834085" y="3851168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0 1 0 1 0 0 1 1</a:t>
            </a:r>
            <a:endParaRPr lang="en-US" sz="24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6FB6376-5796-0B4F-BB8C-8323118F2CBE}"/>
              </a:ext>
            </a:extLst>
          </p:cNvPr>
          <p:cNvSpPr/>
          <p:nvPr/>
        </p:nvSpPr>
        <p:spPr>
          <a:xfrm>
            <a:off x="6389185" y="3091895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0 0 0 0 1 0 1 1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01B87C-2EF1-664C-9B71-B6F14A2304B7}"/>
              </a:ext>
            </a:extLst>
          </p:cNvPr>
          <p:cNvSpPr/>
          <p:nvPr/>
        </p:nvSpPr>
        <p:spPr>
          <a:xfrm>
            <a:off x="8239782" y="4988583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0 1 0 1 0 0 1 1</a:t>
            </a:r>
            <a:endParaRPr lang="en-US" sz="24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1EA6B3-E47E-F148-AEE8-D48413BC92D9}"/>
              </a:ext>
            </a:extLst>
          </p:cNvPr>
          <p:cNvCxnSpPr>
            <a:cxnSpLocks/>
          </p:cNvCxnSpPr>
          <p:nvPr/>
        </p:nvCxnSpPr>
        <p:spPr>
          <a:xfrm>
            <a:off x="8996484" y="5812561"/>
            <a:ext cx="2830749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71E8482-7EAE-7E49-84FF-D4628125AD20}"/>
              </a:ext>
            </a:extLst>
          </p:cNvPr>
          <p:cNvSpPr/>
          <p:nvPr/>
        </p:nvSpPr>
        <p:spPr>
          <a:xfrm>
            <a:off x="5682792" y="5858569"/>
            <a:ext cx="626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– y = x +(-y)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0 1 0 0 1 0 0 0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5FC204-7809-3641-8A43-E5C8CFB64B67}"/>
              </a:ext>
            </a:extLst>
          </p:cNvPr>
          <p:cNvSpPr/>
          <p:nvPr/>
        </p:nvSpPr>
        <p:spPr>
          <a:xfrm>
            <a:off x="7388730" y="4688864"/>
            <a:ext cx="4729372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cs typeface="Courier New" panose="02070309020205020404" pitchFamily="49" charset="0"/>
              </a:rPr>
              <a:t>2’s complement first and then add   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(-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1 1 1 1 0 1 0 1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51578-2600-9A44-B591-77F565A3E23A}"/>
              </a:ext>
            </a:extLst>
          </p:cNvPr>
          <p:cNvSpPr txBox="1"/>
          <p:nvPr/>
        </p:nvSpPr>
        <p:spPr>
          <a:xfrm>
            <a:off x="1051292" y="3509549"/>
            <a:ext cx="306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endParaRPr lang="en-US" sz="12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0   0   0   0   0   1   1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8C708E-C5A9-B041-936A-F23F34F50F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A0F85C-1085-7395-D61D-DA3CA20F8BE1}"/>
              </a:ext>
            </a:extLst>
          </p:cNvPr>
          <p:cNvSpPr/>
          <p:nvPr/>
        </p:nvSpPr>
        <p:spPr>
          <a:xfrm rot="5400000">
            <a:off x="7890967" y="421401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37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3" grpId="0" animBg="1"/>
      <p:bldP spid="2" grpId="0" uiExpand="1" build="p"/>
      <p:bldP spid="4" grpId="0"/>
      <p:bldP spid="5" grpId="0"/>
      <p:bldP spid="20" grpId="0"/>
      <p:bldP spid="84" grpId="0"/>
      <p:bldP spid="85" grpId="0"/>
      <p:bldP spid="86" grpId="0"/>
      <p:bldP spid="17" grpId="0"/>
      <p:bldP spid="19" grpId="0"/>
      <p:bldP spid="21" grpId="0"/>
      <p:bldP spid="6" grpId="0"/>
      <p:bldP spid="22" grpId="0"/>
      <p:bldP spid="2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1F59F-EA65-8A44-96C0-0168CF3E7C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9974" y="1506710"/>
            <a:ext cx="6795451" cy="26177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2C895B"/>
                </a:solidFill>
              </a:rPr>
              <a:t>4-bit</a:t>
            </a:r>
            <a:r>
              <a:rPr lang="en-US" dirty="0"/>
              <a:t> Two’s complement numbers (positive overflow)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1" y="135000"/>
            <a:ext cx="8024397" cy="526449"/>
          </a:xfrm>
        </p:spPr>
        <p:txBody>
          <a:bodyPr/>
          <a:lstStyle/>
          <a:p>
            <a:r>
              <a:rPr lang="en-US" dirty="0"/>
              <a:t>Two’s Complement Positive Overflow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C78B5E-64A4-614D-8FE8-069F5D084BDF}"/>
              </a:ext>
            </a:extLst>
          </p:cNvPr>
          <p:cNvGrpSpPr/>
          <p:nvPr/>
        </p:nvGrpSpPr>
        <p:grpSpPr>
          <a:xfrm>
            <a:off x="1147722" y="2104516"/>
            <a:ext cx="4911337" cy="1951295"/>
            <a:chOff x="665323" y="1602216"/>
            <a:chExt cx="4911337" cy="19512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6B487-A902-7C4B-8378-DFAFDD1298AD}"/>
                </a:ext>
              </a:extLst>
            </p:cNvPr>
            <p:cNvSpPr/>
            <p:nvPr/>
          </p:nvSpPr>
          <p:spPr>
            <a:xfrm>
              <a:off x="686289" y="2199294"/>
              <a:ext cx="4522392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0 1		  5</a:t>
              </a:r>
            </a:p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+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1 0		  6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1C5C98A-1ECC-334B-BEDE-ECFBC2AC6CB7}"/>
                </a:ext>
              </a:extLst>
            </p:cNvPr>
            <p:cNvCxnSpPr>
              <a:cxnSpLocks/>
            </p:cNvCxnSpPr>
            <p:nvPr/>
          </p:nvCxnSpPr>
          <p:spPr>
            <a:xfrm>
              <a:off x="686289" y="3030291"/>
              <a:ext cx="489037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524EA68-0567-D54F-A438-963428578931}"/>
                </a:ext>
              </a:extLst>
            </p:cNvPr>
            <p:cNvSpPr/>
            <p:nvPr/>
          </p:nvSpPr>
          <p:spPr>
            <a:xfrm>
              <a:off x="1326063" y="3030291"/>
              <a:ext cx="39645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0 1 1 	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-5  != 11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2BE461-45AD-4B48-9C82-A9F3F0EEB730}"/>
                </a:ext>
              </a:extLst>
            </p:cNvPr>
            <p:cNvSpPr txBox="1"/>
            <p:nvPr/>
          </p:nvSpPr>
          <p:spPr>
            <a:xfrm>
              <a:off x="665323" y="1602216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B050"/>
                  </a:solidFill>
                </a:rPr>
                <a:t>Cout</a:t>
              </a:r>
              <a:endParaRPr lang="en-US" dirty="0">
                <a:solidFill>
                  <a:srgbClr val="00B050"/>
                </a:solidFill>
              </a:endParaRP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27EA4A-32C9-404E-B7FA-647EE100AC7E}"/>
                </a:ext>
              </a:extLst>
            </p:cNvPr>
            <p:cNvSpPr txBox="1"/>
            <p:nvPr/>
          </p:nvSpPr>
          <p:spPr>
            <a:xfrm>
              <a:off x="2212574" y="186841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DD688F-FBB4-6048-B769-7FABAFA18DB9}"/>
                </a:ext>
              </a:extLst>
            </p:cNvPr>
            <p:cNvSpPr txBox="1"/>
            <p:nvPr/>
          </p:nvSpPr>
          <p:spPr>
            <a:xfrm>
              <a:off x="1374532" y="1603537"/>
              <a:ext cx="312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dirty="0">
                <a:solidFill>
                  <a:srgbClr val="F3753F"/>
                </a:solidFill>
              </a:endParaRPr>
            </a:p>
            <a:p>
              <a:pPr algn="ctr"/>
              <a:r>
                <a:rPr lang="en-US" dirty="0">
                  <a:solidFill>
                    <a:srgbClr val="F3753F"/>
                  </a:solidFill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DDAFF9-EFFD-DF4D-9EAB-5E5645E96514}"/>
                </a:ext>
              </a:extLst>
            </p:cNvPr>
            <p:cNvSpPr txBox="1"/>
            <p:nvPr/>
          </p:nvSpPr>
          <p:spPr>
            <a:xfrm>
              <a:off x="1796443" y="188250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0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E5D7E1B-57B2-9846-A129-A5892851BCF1}"/>
              </a:ext>
            </a:extLst>
          </p:cNvPr>
          <p:cNvSpPr txBox="1"/>
          <p:nvPr/>
        </p:nvSpPr>
        <p:spPr>
          <a:xfrm>
            <a:off x="8793498" y="44091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C599F8-A8E0-F848-A107-FF3263A0C2B0}"/>
              </a:ext>
            </a:extLst>
          </p:cNvPr>
          <p:cNvSpPr txBox="1"/>
          <p:nvPr/>
        </p:nvSpPr>
        <p:spPr>
          <a:xfrm>
            <a:off x="9843524" y="44282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SMAX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255BC0-6AAC-8B49-98B6-A2B154B7F292}"/>
              </a:ext>
            </a:extLst>
          </p:cNvPr>
          <p:cNvCxnSpPr>
            <a:cxnSpLocks/>
          </p:cNvCxnSpPr>
          <p:nvPr/>
        </p:nvCxnSpPr>
        <p:spPr>
          <a:xfrm flipH="1">
            <a:off x="9682531" y="3510813"/>
            <a:ext cx="3311" cy="1331150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D288FD-438B-8248-AD6A-97B54E17A918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7369373" y="274153"/>
            <a:ext cx="4681491" cy="4154138"/>
            <a:chOff x="2366" y="1413"/>
            <a:chExt cx="2388" cy="2119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91A8DB8-3864-9941-A029-2A63035BDD2C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615" y="1499"/>
              <a:ext cx="1943" cy="1926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1 h 10000"/>
                <a:gd name="T6" fmla="*/ 1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00"/>
                <a:gd name="T19" fmla="*/ 0 h 10000"/>
                <a:gd name="T20" fmla="*/ 10000 w 10000"/>
                <a:gd name="T21" fmla="*/ 10000 h 10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00" h="10000">
                  <a:moveTo>
                    <a:pt x="5000" y="0"/>
                  </a:moveTo>
                  <a:cubicBezTo>
                    <a:pt x="2238" y="0"/>
                    <a:pt x="0" y="2238"/>
                    <a:pt x="0" y="5000"/>
                  </a:cubicBezTo>
                  <a:cubicBezTo>
                    <a:pt x="0" y="7761"/>
                    <a:pt x="2238" y="10000"/>
                    <a:pt x="5000" y="10000"/>
                  </a:cubicBezTo>
                  <a:cubicBezTo>
                    <a:pt x="7761" y="10000"/>
                    <a:pt x="10000" y="7761"/>
                    <a:pt x="10000" y="5000"/>
                  </a:cubicBezTo>
                  <a:cubicBezTo>
                    <a:pt x="10000" y="2238"/>
                    <a:pt x="7761" y="0"/>
                    <a:pt x="5000" y="0"/>
                  </a:cubicBezTo>
                  <a:close/>
                  <a:moveTo>
                    <a:pt x="5000" y="0"/>
                  </a:moveTo>
                </a:path>
              </a:pathLst>
            </a:cu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Helvetica Neue Regular" charset="0"/>
              </a:endParaRPr>
            </a:p>
          </p:txBody>
        </p:sp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id="{1732286F-9666-E34B-80C9-15EF6798AF8F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65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0000</a:t>
              </a:r>
            </a:p>
          </p:txBody>
        </p:sp>
        <p:sp>
          <p:nvSpPr>
            <p:cNvPr id="41" name="Text Box 6">
              <a:extLst>
                <a:ext uri="{FF2B5EF4-FFF2-40B4-BE49-F238E27FC236}">
                  <a16:creationId xmlns:a16="http://schemas.microsoft.com/office/drawing/2014/main" id="{A33C7C5E-33A9-C143-93E7-5CD48E48775A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918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0001</a:t>
              </a:r>
            </a:p>
          </p:txBody>
        </p:sp>
        <p:sp>
          <p:nvSpPr>
            <p:cNvPr id="42" name="Text Box 7">
              <a:extLst>
                <a:ext uri="{FF2B5EF4-FFF2-40B4-BE49-F238E27FC236}">
                  <a16:creationId xmlns:a16="http://schemas.microsoft.com/office/drawing/2014/main" id="{128E1013-3052-4440-9F59-4CDE1AF5F98C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83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0011</a:t>
              </a:r>
            </a:p>
          </p:txBody>
        </p:sp>
        <p:sp>
          <p:nvSpPr>
            <p:cNvPr id="43" name="Text Box 8">
              <a:extLst>
                <a:ext uri="{FF2B5EF4-FFF2-40B4-BE49-F238E27FC236}">
                  <a16:creationId xmlns:a16="http://schemas.microsoft.com/office/drawing/2014/main" id="{B75A6FDF-312A-6B4A-8668-046A9951C406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19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1111</a:t>
              </a:r>
            </a:p>
          </p:txBody>
        </p:sp>
        <p:sp>
          <p:nvSpPr>
            <p:cNvPr id="44" name="Text Box 9">
              <a:extLst>
                <a:ext uri="{FF2B5EF4-FFF2-40B4-BE49-F238E27FC236}">
                  <a16:creationId xmlns:a16="http://schemas.microsoft.com/office/drawing/2014/main" id="{0E062DFD-4C2F-544D-ACA7-E06B251C9678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64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1110</a:t>
              </a:r>
            </a:p>
          </p:txBody>
        </p:sp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64EA367F-0210-2E46-986B-F0B63AF64E8F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80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1100</a:t>
              </a:r>
            </a:p>
          </p:txBody>
        </p:sp>
        <p:sp>
          <p:nvSpPr>
            <p:cNvPr id="46" name="Text Box 11">
              <a:extLst>
                <a:ext uri="{FF2B5EF4-FFF2-40B4-BE49-F238E27FC236}">
                  <a16:creationId xmlns:a16="http://schemas.microsoft.com/office/drawing/2014/main" id="{A3A6822A-38E9-BC41-8D8F-E3F4F620B078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680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1011</a:t>
              </a:r>
            </a:p>
          </p:txBody>
        </p:sp>
        <p:sp>
          <p:nvSpPr>
            <p:cNvPr id="47" name="Text Box 12">
              <a:extLst>
                <a:ext uri="{FF2B5EF4-FFF2-40B4-BE49-F238E27FC236}">
                  <a16:creationId xmlns:a16="http://schemas.microsoft.com/office/drawing/2014/main" id="{76CC09F5-156B-424E-9933-752193C7DF00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03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1010</a:t>
              </a:r>
            </a:p>
          </p:txBody>
        </p:sp>
        <p:sp>
          <p:nvSpPr>
            <p:cNvPr id="48" name="Text Box 13">
              <a:extLst>
                <a:ext uri="{FF2B5EF4-FFF2-40B4-BE49-F238E27FC236}">
                  <a16:creationId xmlns:a16="http://schemas.microsoft.com/office/drawing/2014/main" id="{1BBECABF-1961-7E40-9511-0613FD2E7490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19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1000</a:t>
              </a:r>
            </a:p>
          </p:txBody>
        </p:sp>
        <p:sp>
          <p:nvSpPr>
            <p:cNvPr id="49" name="Text Box 14">
              <a:extLst>
                <a:ext uri="{FF2B5EF4-FFF2-40B4-BE49-F238E27FC236}">
                  <a16:creationId xmlns:a16="http://schemas.microsoft.com/office/drawing/2014/main" id="{BB0A4A78-FF59-8245-94A3-43D4FFB1CF0D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5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0111</a:t>
              </a:r>
            </a:p>
          </p:txBody>
        </p:sp>
        <p:sp>
          <p:nvSpPr>
            <p:cNvPr id="50" name="Text Box 15">
              <a:extLst>
                <a:ext uri="{FF2B5EF4-FFF2-40B4-BE49-F238E27FC236}">
                  <a16:creationId xmlns:a16="http://schemas.microsoft.com/office/drawing/2014/main" id="{23CB4B38-D9DE-8547-A4A3-D889AFCDC21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918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0110</a:t>
              </a:r>
            </a:p>
          </p:txBody>
        </p:sp>
        <p:sp>
          <p:nvSpPr>
            <p:cNvPr id="51" name="Text Box 16">
              <a:extLst>
                <a:ext uri="{FF2B5EF4-FFF2-40B4-BE49-F238E27FC236}">
                  <a16:creationId xmlns:a16="http://schemas.microsoft.com/office/drawing/2014/main" id="{B35F28E7-501A-9749-9CAE-6316ADB67DCC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183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0100</a:t>
              </a:r>
            </a:p>
          </p:txBody>
        </p:sp>
        <p:sp>
          <p:nvSpPr>
            <p:cNvPr id="52" name="Text Box 17">
              <a:extLst>
                <a:ext uri="{FF2B5EF4-FFF2-40B4-BE49-F238E27FC236}">
                  <a16:creationId xmlns:a16="http://schemas.microsoft.com/office/drawing/2014/main" id="{513775AF-489B-634D-B9F4-C330AB5ACEAE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71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0010</a:t>
              </a:r>
            </a:p>
          </p:txBody>
        </p:sp>
        <p:sp>
          <p:nvSpPr>
            <p:cNvPr id="53" name="Text Box 18">
              <a:extLst>
                <a:ext uri="{FF2B5EF4-FFF2-40B4-BE49-F238E27FC236}">
                  <a16:creationId xmlns:a16="http://schemas.microsoft.com/office/drawing/2014/main" id="{6BE33198-AA79-7A4D-AFC7-181F1F65D445}"/>
                </a:ext>
              </a:extLst>
            </p:cNvPr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071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0101</a:t>
              </a:r>
            </a:p>
          </p:txBody>
        </p:sp>
        <p:sp>
          <p:nvSpPr>
            <p:cNvPr id="54" name="Text Box 19">
              <a:extLst>
                <a:ext uri="{FF2B5EF4-FFF2-40B4-BE49-F238E27FC236}">
                  <a16:creationId xmlns:a16="http://schemas.microsoft.com/office/drawing/2014/main" id="{08A73523-3AA0-C343-8518-46618B88FCB6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64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1001</a:t>
              </a:r>
            </a:p>
          </p:txBody>
        </p:sp>
        <p:sp>
          <p:nvSpPr>
            <p:cNvPr id="55" name="Text Box 20">
              <a:extLst>
                <a:ext uri="{FF2B5EF4-FFF2-40B4-BE49-F238E27FC236}">
                  <a16:creationId xmlns:a16="http://schemas.microsoft.com/office/drawing/2014/main" id="{B5B03F96-F82D-D24D-AA9F-ADCA3EC8211A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803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1101</a:t>
              </a:r>
            </a:p>
          </p:txBody>
        </p:sp>
        <p:sp>
          <p:nvSpPr>
            <p:cNvPr id="56" name="Text Box 21">
              <a:extLst>
                <a:ext uri="{FF2B5EF4-FFF2-40B4-BE49-F238E27FC236}">
                  <a16:creationId xmlns:a16="http://schemas.microsoft.com/office/drawing/2014/main" id="{9B396A45-FA4C-7A48-9D92-57A2C4BD32FD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50" y="1413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</a:t>
              </a:r>
            </a:p>
          </p:txBody>
        </p:sp>
        <p:sp>
          <p:nvSpPr>
            <p:cNvPr id="57" name="Text Box 22">
              <a:extLst>
                <a:ext uri="{FF2B5EF4-FFF2-40B4-BE49-F238E27FC236}">
                  <a16:creationId xmlns:a16="http://schemas.microsoft.com/office/drawing/2014/main" id="{1AEBE073-5671-E343-8FC9-875304E3BD21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249" y="1602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+ 1</a:t>
              </a:r>
            </a:p>
          </p:txBody>
        </p:sp>
        <p:sp>
          <p:nvSpPr>
            <p:cNvPr id="58" name="Text Box 23">
              <a:extLst>
                <a:ext uri="{FF2B5EF4-FFF2-40B4-BE49-F238E27FC236}">
                  <a16:creationId xmlns:a16="http://schemas.microsoft.com/office/drawing/2014/main" id="{003C94DF-D507-0A40-963D-D3DDCC42A591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459" y="1858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+ 2</a:t>
              </a:r>
            </a:p>
          </p:txBody>
        </p:sp>
        <p:sp>
          <p:nvSpPr>
            <p:cNvPr id="59" name="Text Box 24">
              <a:extLst>
                <a:ext uri="{FF2B5EF4-FFF2-40B4-BE49-F238E27FC236}">
                  <a16:creationId xmlns:a16="http://schemas.microsoft.com/office/drawing/2014/main" id="{079116ED-6BEC-A94B-88B9-9F3C6B96419A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549" y="2165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+ 3</a:t>
              </a:r>
            </a:p>
          </p:txBody>
        </p:sp>
        <p:sp>
          <p:nvSpPr>
            <p:cNvPr id="60" name="Text Box 25">
              <a:extLst>
                <a:ext uri="{FF2B5EF4-FFF2-40B4-BE49-F238E27FC236}">
                  <a16:creationId xmlns:a16="http://schemas.microsoft.com/office/drawing/2014/main" id="{D2379942-79F4-C244-9DF4-A0DE49D7DFBF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547" y="25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+ 4</a:t>
              </a:r>
            </a:p>
          </p:txBody>
        </p:sp>
        <p:sp>
          <p:nvSpPr>
            <p:cNvPr id="61" name="Text Box 26">
              <a:extLst>
                <a:ext uri="{FF2B5EF4-FFF2-40B4-BE49-F238E27FC236}">
                  <a16:creationId xmlns:a16="http://schemas.microsoft.com/office/drawing/2014/main" id="{A46FEE29-F366-074F-897E-CB8B1D9BB032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444" y="2909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+ 5</a:t>
              </a:r>
            </a:p>
          </p:txBody>
        </p:sp>
        <p:sp>
          <p:nvSpPr>
            <p:cNvPr id="62" name="Text Box 27">
              <a:extLst>
                <a:ext uri="{FF2B5EF4-FFF2-40B4-BE49-F238E27FC236}">
                  <a16:creationId xmlns:a16="http://schemas.microsoft.com/office/drawing/2014/main" id="{871CB724-EAC0-0F48-AF8E-468661F1C16B}"/>
                </a:ext>
              </a:extLst>
            </p:cNvPr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227" y="318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+ 6</a:t>
              </a:r>
            </a:p>
          </p:txBody>
        </p:sp>
        <p:sp>
          <p:nvSpPr>
            <p:cNvPr id="63" name="Text Box 28">
              <a:extLst>
                <a:ext uri="{FF2B5EF4-FFF2-40B4-BE49-F238E27FC236}">
                  <a16:creationId xmlns:a16="http://schemas.microsoft.com/office/drawing/2014/main" id="{71F2DE11-0E26-7E48-B4A3-81656F935E35}"/>
                </a:ext>
              </a:extLst>
            </p:cNvPr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874" y="33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+ 7</a:t>
              </a:r>
            </a:p>
          </p:txBody>
        </p:sp>
        <p:sp>
          <p:nvSpPr>
            <p:cNvPr id="64" name="Text Box 29">
              <a:extLst>
                <a:ext uri="{FF2B5EF4-FFF2-40B4-BE49-F238E27FC236}">
                  <a16:creationId xmlns:a16="http://schemas.microsoft.com/office/drawing/2014/main" id="{7D67824E-730A-AA4F-BAD8-12378FA70937}"/>
                </a:ext>
              </a:extLst>
            </p:cNvPr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44" y="33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8</a:t>
              </a:r>
            </a:p>
          </p:txBody>
        </p:sp>
        <p:sp>
          <p:nvSpPr>
            <p:cNvPr id="65" name="Text Box 30">
              <a:extLst>
                <a:ext uri="{FF2B5EF4-FFF2-40B4-BE49-F238E27FC236}">
                  <a16:creationId xmlns:a16="http://schemas.microsoft.com/office/drawing/2014/main" id="{1300FB94-77CB-1F49-9548-08ECA901A205}"/>
                </a:ext>
              </a:extLst>
            </p:cNvPr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708" y="318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7</a:t>
              </a:r>
            </a:p>
          </p:txBody>
        </p:sp>
        <p:sp>
          <p:nvSpPr>
            <p:cNvPr id="66" name="Text Box 31">
              <a:extLst>
                <a:ext uri="{FF2B5EF4-FFF2-40B4-BE49-F238E27FC236}">
                  <a16:creationId xmlns:a16="http://schemas.microsoft.com/office/drawing/2014/main" id="{DC00478F-D010-0B42-AD41-70AD3DEF79B3}"/>
                </a:ext>
              </a:extLst>
            </p:cNvPr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00" y="2909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– 6</a:t>
              </a:r>
            </a:p>
          </p:txBody>
        </p:sp>
        <p:sp>
          <p:nvSpPr>
            <p:cNvPr id="67" name="Text Box 32">
              <a:extLst>
                <a:ext uri="{FF2B5EF4-FFF2-40B4-BE49-F238E27FC236}">
                  <a16:creationId xmlns:a16="http://schemas.microsoft.com/office/drawing/2014/main" id="{CA509E57-9CB1-134E-A68F-B3A862A12F0D}"/>
                </a:ext>
              </a:extLst>
            </p:cNvPr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397" y="25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5</a:t>
              </a:r>
            </a:p>
          </p:txBody>
        </p:sp>
        <p:sp>
          <p:nvSpPr>
            <p:cNvPr id="68" name="Text Box 33">
              <a:extLst>
                <a:ext uri="{FF2B5EF4-FFF2-40B4-BE49-F238E27FC236}">
                  <a16:creationId xmlns:a16="http://schemas.microsoft.com/office/drawing/2014/main" id="{30072F5C-EAF7-2946-9910-6E69D15BA5A7}"/>
                </a:ext>
              </a:extLst>
            </p:cNvPr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366" y="2165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4</a:t>
              </a:r>
            </a:p>
          </p:txBody>
        </p:sp>
        <p:sp>
          <p:nvSpPr>
            <p:cNvPr id="69" name="Text Box 34">
              <a:extLst>
                <a:ext uri="{FF2B5EF4-FFF2-40B4-BE49-F238E27FC236}">
                  <a16:creationId xmlns:a16="http://schemas.microsoft.com/office/drawing/2014/main" id="{3E088758-5EC2-AB4B-BD3A-93698ACB77C7}"/>
                </a:ext>
              </a:extLst>
            </p:cNvPr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480" y="1858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3</a:t>
              </a:r>
            </a:p>
          </p:txBody>
        </p:sp>
        <p:sp>
          <p:nvSpPr>
            <p:cNvPr id="70" name="Text Box 35">
              <a:extLst>
                <a:ext uri="{FF2B5EF4-FFF2-40B4-BE49-F238E27FC236}">
                  <a16:creationId xmlns:a16="http://schemas.microsoft.com/office/drawing/2014/main" id="{9112CB2C-1F9E-3149-B17A-44E2A32506FA}"/>
                </a:ext>
              </a:extLst>
            </p:cNvPr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687" y="1602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2</a:t>
              </a:r>
            </a:p>
          </p:txBody>
        </p:sp>
        <p:sp>
          <p:nvSpPr>
            <p:cNvPr id="71" name="Text Box 36">
              <a:extLst>
                <a:ext uri="{FF2B5EF4-FFF2-40B4-BE49-F238E27FC236}">
                  <a16:creationId xmlns:a16="http://schemas.microsoft.com/office/drawing/2014/main" id="{F4DA3E32-359B-C34D-ACB6-8EA8A21BD6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019" y="1413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1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AFCD2B7-E733-6645-8107-ECE7A3967067}"/>
              </a:ext>
            </a:extLst>
          </p:cNvPr>
          <p:cNvSpPr txBox="1"/>
          <p:nvPr/>
        </p:nvSpPr>
        <p:spPr>
          <a:xfrm>
            <a:off x="9070933" y="1980392"/>
            <a:ext cx="1463040" cy="7132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Two’s </a:t>
            </a:r>
            <a:br>
              <a:rPr lang="en-US" b="1" dirty="0">
                <a:latin typeface="Calibri" pitchFamily="34" charset="0"/>
              </a:rPr>
            </a:br>
            <a:r>
              <a:rPr lang="en-US" b="1" dirty="0">
                <a:latin typeface="Calibri" pitchFamily="34" charset="0"/>
              </a:rPr>
              <a:t>Complement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8164D6-DB95-B646-A085-8B08E0CE9F7C}"/>
              </a:ext>
            </a:extLst>
          </p:cNvPr>
          <p:cNvGrpSpPr/>
          <p:nvPr/>
        </p:nvGrpSpPr>
        <p:grpSpPr>
          <a:xfrm>
            <a:off x="7773587" y="4616865"/>
            <a:ext cx="4100839" cy="1996048"/>
            <a:chOff x="6210250" y="837701"/>
            <a:chExt cx="4100839" cy="184704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4590AA-4D4D-C54E-AC98-9E402E153964}"/>
                </a:ext>
              </a:extLst>
            </p:cNvPr>
            <p:cNvSpPr txBox="1"/>
            <p:nvPr/>
          </p:nvSpPr>
          <p:spPr>
            <a:xfrm>
              <a:off x="6210250" y="1484412"/>
              <a:ext cx="4100839" cy="120032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/>
                <a:t>Occurs when an arithmetic result is beyond the min or max limits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BF9D723-FFCC-564F-9DDE-757A4F5617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3037" y="837701"/>
              <a:ext cx="1" cy="64671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341BDD5-1EB0-6040-A83C-4EAADB44E5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2540F-791E-64DE-B2B4-735A46130C30}"/>
              </a:ext>
            </a:extLst>
          </p:cNvPr>
          <p:cNvSpPr txBox="1"/>
          <p:nvPr/>
        </p:nvSpPr>
        <p:spPr>
          <a:xfrm>
            <a:off x="317574" y="5589133"/>
            <a:ext cx="682126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signed numbers: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overflow occurs if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operands have same sign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 and </a:t>
            </a:r>
            <a:r>
              <a:rPr lang="en-US" sz="2400" dirty="0">
                <a:solidFill>
                  <a:srgbClr val="2C895B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result’s sign is different</a:t>
            </a:r>
          </a:p>
        </p:txBody>
      </p:sp>
    </p:spTree>
    <p:extLst>
      <p:ext uri="{BB962C8B-B14F-4D97-AF65-F5344CB8AC3E}">
        <p14:creationId xmlns:p14="http://schemas.microsoft.com/office/powerpoint/2010/main" val="199861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7" grpId="0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1F59F-EA65-8A44-96C0-0168CF3E7C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0253" y="1391595"/>
            <a:ext cx="6766083" cy="275647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2C895B"/>
                </a:solidFill>
              </a:rPr>
              <a:t>4-bit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Two’s complement numbers (negative overflow)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7" y="104955"/>
            <a:ext cx="8071850" cy="526449"/>
          </a:xfrm>
        </p:spPr>
        <p:txBody>
          <a:bodyPr/>
          <a:lstStyle/>
          <a:p>
            <a:r>
              <a:rPr lang="en-US" dirty="0"/>
              <a:t>Two’s Complement Negative Overflow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4A3AFC9-219C-FA44-94B5-21B0B938A52E}"/>
              </a:ext>
            </a:extLst>
          </p:cNvPr>
          <p:cNvGrpSpPr/>
          <p:nvPr/>
        </p:nvGrpSpPr>
        <p:grpSpPr>
          <a:xfrm>
            <a:off x="1867664" y="2066470"/>
            <a:ext cx="4947831" cy="1950246"/>
            <a:chOff x="832383" y="3704327"/>
            <a:chExt cx="4947831" cy="195024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731BCD-4BD2-8841-968E-61EC89CDEBAA}"/>
                </a:ext>
              </a:extLst>
            </p:cNvPr>
            <p:cNvSpPr/>
            <p:nvPr/>
          </p:nvSpPr>
          <p:spPr>
            <a:xfrm>
              <a:off x="889843" y="4300356"/>
              <a:ext cx="4737194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0 0 1		  -7</a:t>
              </a:r>
            </a:p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+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0 1 1		  -5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970DB77-08C5-9C46-AC18-D783AA9D9111}"/>
                </a:ext>
              </a:extLst>
            </p:cNvPr>
            <p:cNvCxnSpPr>
              <a:cxnSpLocks/>
            </p:cNvCxnSpPr>
            <p:nvPr/>
          </p:nvCxnSpPr>
          <p:spPr>
            <a:xfrm>
              <a:off x="889843" y="5131353"/>
              <a:ext cx="489037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69E4E8-EC05-9241-BDFF-729790AA1343}"/>
                </a:ext>
              </a:extLst>
            </p:cNvPr>
            <p:cNvSpPr/>
            <p:nvPr/>
          </p:nvSpPr>
          <p:spPr>
            <a:xfrm>
              <a:off x="1529617" y="5131353"/>
              <a:ext cx="41793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1 0 0 	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+4  != -12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4B0AA3-E56C-DE45-A914-D1CDAEED3AEF}"/>
                </a:ext>
              </a:extLst>
            </p:cNvPr>
            <p:cNvSpPr txBox="1"/>
            <p:nvPr/>
          </p:nvSpPr>
          <p:spPr>
            <a:xfrm>
              <a:off x="832383" y="3704327"/>
              <a:ext cx="7264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00B050"/>
                  </a:solidFill>
                </a:rPr>
                <a:t>Cout</a:t>
              </a:r>
              <a:endParaRPr lang="en-US" sz="2000" dirty="0">
                <a:solidFill>
                  <a:srgbClr val="00B050"/>
                </a:solidFill>
              </a:endParaRPr>
            </a:p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15095C-346D-FB43-AD00-111409858AE0}"/>
                </a:ext>
              </a:extLst>
            </p:cNvPr>
            <p:cNvSpPr txBox="1"/>
            <p:nvPr/>
          </p:nvSpPr>
          <p:spPr>
            <a:xfrm>
              <a:off x="2417582" y="394594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3753F"/>
                  </a:solidFill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E52C71-260D-E442-85D4-13E795F495CA}"/>
                </a:ext>
              </a:extLst>
            </p:cNvPr>
            <p:cNvSpPr txBox="1"/>
            <p:nvPr/>
          </p:nvSpPr>
          <p:spPr>
            <a:xfrm>
              <a:off x="1570873" y="3704599"/>
              <a:ext cx="3273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000" dirty="0">
                <a:solidFill>
                  <a:srgbClr val="F3753F"/>
                </a:solidFill>
              </a:endParaRPr>
            </a:p>
            <a:p>
              <a:pPr algn="ctr"/>
              <a:r>
                <a:rPr lang="en-US" sz="2000" dirty="0">
                  <a:solidFill>
                    <a:srgbClr val="F3753F"/>
                  </a:solidFill>
                </a:rPr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DCB5E2-BF5C-9448-91C7-2EB3A3F1124C}"/>
                </a:ext>
              </a:extLst>
            </p:cNvPr>
            <p:cNvSpPr txBox="1"/>
            <p:nvPr/>
          </p:nvSpPr>
          <p:spPr>
            <a:xfrm>
              <a:off x="1992783" y="394594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3753F"/>
                  </a:solidFill>
                </a:rPr>
                <a:t>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3924698-6457-E940-865F-A94BC102841D}"/>
              </a:ext>
            </a:extLst>
          </p:cNvPr>
          <p:cNvSpPr txBox="1"/>
          <p:nvPr/>
        </p:nvSpPr>
        <p:spPr>
          <a:xfrm>
            <a:off x="328553" y="5428161"/>
            <a:ext cx="682126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signed numbers: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overflow occurs if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operands have same sign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 and </a:t>
            </a:r>
            <a:r>
              <a:rPr lang="en-US" sz="2400" dirty="0">
                <a:solidFill>
                  <a:srgbClr val="2C895B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result’s sign is different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5D7E1B-57B2-9846-A129-A5892851BCF1}"/>
              </a:ext>
            </a:extLst>
          </p:cNvPr>
          <p:cNvSpPr txBox="1"/>
          <p:nvPr/>
        </p:nvSpPr>
        <p:spPr>
          <a:xfrm>
            <a:off x="8793498" y="44091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C599F8-A8E0-F848-A107-FF3263A0C2B0}"/>
              </a:ext>
            </a:extLst>
          </p:cNvPr>
          <p:cNvSpPr txBox="1"/>
          <p:nvPr/>
        </p:nvSpPr>
        <p:spPr>
          <a:xfrm>
            <a:off x="9843524" y="44282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SMAX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255BC0-6AAC-8B49-98B6-A2B154B7F292}"/>
              </a:ext>
            </a:extLst>
          </p:cNvPr>
          <p:cNvCxnSpPr>
            <a:cxnSpLocks/>
          </p:cNvCxnSpPr>
          <p:nvPr/>
        </p:nvCxnSpPr>
        <p:spPr>
          <a:xfrm flipH="1">
            <a:off x="9682531" y="3510813"/>
            <a:ext cx="3311" cy="1331150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D288FD-438B-8248-AD6A-97B54E17A918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7369373" y="274153"/>
            <a:ext cx="4681491" cy="4154138"/>
            <a:chOff x="2366" y="1413"/>
            <a:chExt cx="2388" cy="2119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91A8DB8-3864-9941-A029-2A63035BDD2C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615" y="1499"/>
              <a:ext cx="1943" cy="1926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1 h 10000"/>
                <a:gd name="T6" fmla="*/ 1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00"/>
                <a:gd name="T19" fmla="*/ 0 h 10000"/>
                <a:gd name="T20" fmla="*/ 10000 w 10000"/>
                <a:gd name="T21" fmla="*/ 10000 h 10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00" h="10000">
                  <a:moveTo>
                    <a:pt x="5000" y="0"/>
                  </a:moveTo>
                  <a:cubicBezTo>
                    <a:pt x="2238" y="0"/>
                    <a:pt x="0" y="2238"/>
                    <a:pt x="0" y="5000"/>
                  </a:cubicBezTo>
                  <a:cubicBezTo>
                    <a:pt x="0" y="7761"/>
                    <a:pt x="2238" y="10000"/>
                    <a:pt x="5000" y="10000"/>
                  </a:cubicBezTo>
                  <a:cubicBezTo>
                    <a:pt x="7761" y="10000"/>
                    <a:pt x="10000" y="7761"/>
                    <a:pt x="10000" y="5000"/>
                  </a:cubicBezTo>
                  <a:cubicBezTo>
                    <a:pt x="10000" y="2238"/>
                    <a:pt x="7761" y="0"/>
                    <a:pt x="5000" y="0"/>
                  </a:cubicBezTo>
                  <a:close/>
                  <a:moveTo>
                    <a:pt x="5000" y="0"/>
                  </a:moveTo>
                </a:path>
              </a:pathLst>
            </a:cu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Helvetica Neue Regular" charset="0"/>
              </a:endParaRPr>
            </a:p>
          </p:txBody>
        </p:sp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id="{1732286F-9666-E34B-80C9-15EF6798AF8F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65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0000</a:t>
              </a:r>
            </a:p>
          </p:txBody>
        </p:sp>
        <p:sp>
          <p:nvSpPr>
            <p:cNvPr id="41" name="Text Box 6">
              <a:extLst>
                <a:ext uri="{FF2B5EF4-FFF2-40B4-BE49-F238E27FC236}">
                  <a16:creationId xmlns:a16="http://schemas.microsoft.com/office/drawing/2014/main" id="{A33C7C5E-33A9-C143-93E7-5CD48E48775A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918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0001</a:t>
              </a:r>
            </a:p>
          </p:txBody>
        </p:sp>
        <p:sp>
          <p:nvSpPr>
            <p:cNvPr id="42" name="Text Box 7">
              <a:extLst>
                <a:ext uri="{FF2B5EF4-FFF2-40B4-BE49-F238E27FC236}">
                  <a16:creationId xmlns:a16="http://schemas.microsoft.com/office/drawing/2014/main" id="{128E1013-3052-4440-9F59-4CDE1AF5F98C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83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0011</a:t>
              </a:r>
            </a:p>
          </p:txBody>
        </p:sp>
        <p:sp>
          <p:nvSpPr>
            <p:cNvPr id="43" name="Text Box 8">
              <a:extLst>
                <a:ext uri="{FF2B5EF4-FFF2-40B4-BE49-F238E27FC236}">
                  <a16:creationId xmlns:a16="http://schemas.microsoft.com/office/drawing/2014/main" id="{B75A6FDF-312A-6B4A-8668-046A9951C406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19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1111</a:t>
              </a:r>
            </a:p>
          </p:txBody>
        </p:sp>
        <p:sp>
          <p:nvSpPr>
            <p:cNvPr id="44" name="Text Box 9">
              <a:extLst>
                <a:ext uri="{FF2B5EF4-FFF2-40B4-BE49-F238E27FC236}">
                  <a16:creationId xmlns:a16="http://schemas.microsoft.com/office/drawing/2014/main" id="{0E062DFD-4C2F-544D-ACA7-E06B251C9678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64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1110</a:t>
              </a:r>
            </a:p>
          </p:txBody>
        </p:sp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64EA367F-0210-2E46-986B-F0B63AF64E8F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80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1100</a:t>
              </a:r>
            </a:p>
          </p:txBody>
        </p:sp>
        <p:sp>
          <p:nvSpPr>
            <p:cNvPr id="46" name="Text Box 11">
              <a:extLst>
                <a:ext uri="{FF2B5EF4-FFF2-40B4-BE49-F238E27FC236}">
                  <a16:creationId xmlns:a16="http://schemas.microsoft.com/office/drawing/2014/main" id="{A3A6822A-38E9-BC41-8D8F-E3F4F620B078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680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1011</a:t>
              </a:r>
            </a:p>
          </p:txBody>
        </p:sp>
        <p:sp>
          <p:nvSpPr>
            <p:cNvPr id="47" name="Text Box 12">
              <a:extLst>
                <a:ext uri="{FF2B5EF4-FFF2-40B4-BE49-F238E27FC236}">
                  <a16:creationId xmlns:a16="http://schemas.microsoft.com/office/drawing/2014/main" id="{76CC09F5-156B-424E-9933-752193C7DF00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03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1010</a:t>
              </a:r>
            </a:p>
          </p:txBody>
        </p:sp>
        <p:sp>
          <p:nvSpPr>
            <p:cNvPr id="48" name="Text Box 13">
              <a:extLst>
                <a:ext uri="{FF2B5EF4-FFF2-40B4-BE49-F238E27FC236}">
                  <a16:creationId xmlns:a16="http://schemas.microsoft.com/office/drawing/2014/main" id="{1BBECABF-1961-7E40-9511-0613FD2E7490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19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1000</a:t>
              </a:r>
            </a:p>
          </p:txBody>
        </p:sp>
        <p:sp>
          <p:nvSpPr>
            <p:cNvPr id="49" name="Text Box 14">
              <a:extLst>
                <a:ext uri="{FF2B5EF4-FFF2-40B4-BE49-F238E27FC236}">
                  <a16:creationId xmlns:a16="http://schemas.microsoft.com/office/drawing/2014/main" id="{BB0A4A78-FF59-8245-94A3-43D4FFB1CF0D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5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0111</a:t>
              </a:r>
            </a:p>
          </p:txBody>
        </p:sp>
        <p:sp>
          <p:nvSpPr>
            <p:cNvPr id="50" name="Text Box 15">
              <a:extLst>
                <a:ext uri="{FF2B5EF4-FFF2-40B4-BE49-F238E27FC236}">
                  <a16:creationId xmlns:a16="http://schemas.microsoft.com/office/drawing/2014/main" id="{23CB4B38-D9DE-8547-A4A3-D889AFCDC21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918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0110</a:t>
              </a:r>
            </a:p>
          </p:txBody>
        </p:sp>
        <p:sp>
          <p:nvSpPr>
            <p:cNvPr id="51" name="Text Box 16">
              <a:extLst>
                <a:ext uri="{FF2B5EF4-FFF2-40B4-BE49-F238E27FC236}">
                  <a16:creationId xmlns:a16="http://schemas.microsoft.com/office/drawing/2014/main" id="{B35F28E7-501A-9749-9CAE-6316ADB67DCC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183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0100</a:t>
              </a:r>
            </a:p>
          </p:txBody>
        </p:sp>
        <p:sp>
          <p:nvSpPr>
            <p:cNvPr id="52" name="Text Box 17">
              <a:extLst>
                <a:ext uri="{FF2B5EF4-FFF2-40B4-BE49-F238E27FC236}">
                  <a16:creationId xmlns:a16="http://schemas.microsoft.com/office/drawing/2014/main" id="{513775AF-489B-634D-B9F4-C330AB5ACEAE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71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0010</a:t>
              </a:r>
            </a:p>
          </p:txBody>
        </p:sp>
        <p:sp>
          <p:nvSpPr>
            <p:cNvPr id="53" name="Text Box 18">
              <a:extLst>
                <a:ext uri="{FF2B5EF4-FFF2-40B4-BE49-F238E27FC236}">
                  <a16:creationId xmlns:a16="http://schemas.microsoft.com/office/drawing/2014/main" id="{6BE33198-AA79-7A4D-AFC7-181F1F65D445}"/>
                </a:ext>
              </a:extLst>
            </p:cNvPr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071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0101</a:t>
              </a:r>
            </a:p>
          </p:txBody>
        </p:sp>
        <p:sp>
          <p:nvSpPr>
            <p:cNvPr id="54" name="Text Box 19">
              <a:extLst>
                <a:ext uri="{FF2B5EF4-FFF2-40B4-BE49-F238E27FC236}">
                  <a16:creationId xmlns:a16="http://schemas.microsoft.com/office/drawing/2014/main" id="{08A73523-3AA0-C343-8518-46618B88FCB6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64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1001</a:t>
              </a:r>
            </a:p>
          </p:txBody>
        </p:sp>
        <p:sp>
          <p:nvSpPr>
            <p:cNvPr id="55" name="Text Box 20">
              <a:extLst>
                <a:ext uri="{FF2B5EF4-FFF2-40B4-BE49-F238E27FC236}">
                  <a16:creationId xmlns:a16="http://schemas.microsoft.com/office/drawing/2014/main" id="{B5B03F96-F82D-D24D-AA9F-ADCA3EC8211A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803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1101</a:t>
              </a:r>
            </a:p>
          </p:txBody>
        </p:sp>
        <p:sp>
          <p:nvSpPr>
            <p:cNvPr id="56" name="Text Box 21">
              <a:extLst>
                <a:ext uri="{FF2B5EF4-FFF2-40B4-BE49-F238E27FC236}">
                  <a16:creationId xmlns:a16="http://schemas.microsoft.com/office/drawing/2014/main" id="{9B396A45-FA4C-7A48-9D92-57A2C4BD32FD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50" y="1413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</a:t>
              </a:r>
            </a:p>
          </p:txBody>
        </p:sp>
        <p:sp>
          <p:nvSpPr>
            <p:cNvPr id="57" name="Text Box 22">
              <a:extLst>
                <a:ext uri="{FF2B5EF4-FFF2-40B4-BE49-F238E27FC236}">
                  <a16:creationId xmlns:a16="http://schemas.microsoft.com/office/drawing/2014/main" id="{1AEBE073-5671-E343-8FC9-875304E3BD21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249" y="1602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+ 1</a:t>
              </a:r>
            </a:p>
          </p:txBody>
        </p:sp>
        <p:sp>
          <p:nvSpPr>
            <p:cNvPr id="58" name="Text Box 23">
              <a:extLst>
                <a:ext uri="{FF2B5EF4-FFF2-40B4-BE49-F238E27FC236}">
                  <a16:creationId xmlns:a16="http://schemas.microsoft.com/office/drawing/2014/main" id="{003C94DF-D507-0A40-963D-D3DDCC42A591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459" y="1858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+ 2</a:t>
              </a:r>
            </a:p>
          </p:txBody>
        </p:sp>
        <p:sp>
          <p:nvSpPr>
            <p:cNvPr id="59" name="Text Box 24">
              <a:extLst>
                <a:ext uri="{FF2B5EF4-FFF2-40B4-BE49-F238E27FC236}">
                  <a16:creationId xmlns:a16="http://schemas.microsoft.com/office/drawing/2014/main" id="{079116ED-6BEC-A94B-88B9-9F3C6B96419A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549" y="2165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+ 3</a:t>
              </a:r>
            </a:p>
          </p:txBody>
        </p:sp>
        <p:sp>
          <p:nvSpPr>
            <p:cNvPr id="60" name="Text Box 25">
              <a:extLst>
                <a:ext uri="{FF2B5EF4-FFF2-40B4-BE49-F238E27FC236}">
                  <a16:creationId xmlns:a16="http://schemas.microsoft.com/office/drawing/2014/main" id="{D2379942-79F4-C244-9DF4-A0DE49D7DFBF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547" y="25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+ 4</a:t>
              </a:r>
            </a:p>
          </p:txBody>
        </p:sp>
        <p:sp>
          <p:nvSpPr>
            <p:cNvPr id="61" name="Text Box 26">
              <a:extLst>
                <a:ext uri="{FF2B5EF4-FFF2-40B4-BE49-F238E27FC236}">
                  <a16:creationId xmlns:a16="http://schemas.microsoft.com/office/drawing/2014/main" id="{A46FEE29-F366-074F-897E-CB8B1D9BB032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444" y="2909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+ 5</a:t>
              </a:r>
            </a:p>
          </p:txBody>
        </p:sp>
        <p:sp>
          <p:nvSpPr>
            <p:cNvPr id="62" name="Text Box 27">
              <a:extLst>
                <a:ext uri="{FF2B5EF4-FFF2-40B4-BE49-F238E27FC236}">
                  <a16:creationId xmlns:a16="http://schemas.microsoft.com/office/drawing/2014/main" id="{871CB724-EAC0-0F48-AF8E-468661F1C16B}"/>
                </a:ext>
              </a:extLst>
            </p:cNvPr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227" y="318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+ 6</a:t>
              </a:r>
            </a:p>
          </p:txBody>
        </p:sp>
        <p:sp>
          <p:nvSpPr>
            <p:cNvPr id="63" name="Text Box 28">
              <a:extLst>
                <a:ext uri="{FF2B5EF4-FFF2-40B4-BE49-F238E27FC236}">
                  <a16:creationId xmlns:a16="http://schemas.microsoft.com/office/drawing/2014/main" id="{71F2DE11-0E26-7E48-B4A3-81656F935E35}"/>
                </a:ext>
              </a:extLst>
            </p:cNvPr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874" y="33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+ 7</a:t>
              </a:r>
            </a:p>
          </p:txBody>
        </p:sp>
        <p:sp>
          <p:nvSpPr>
            <p:cNvPr id="64" name="Text Box 29">
              <a:extLst>
                <a:ext uri="{FF2B5EF4-FFF2-40B4-BE49-F238E27FC236}">
                  <a16:creationId xmlns:a16="http://schemas.microsoft.com/office/drawing/2014/main" id="{7D67824E-730A-AA4F-BAD8-12378FA70937}"/>
                </a:ext>
              </a:extLst>
            </p:cNvPr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44" y="33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8</a:t>
              </a:r>
            </a:p>
          </p:txBody>
        </p:sp>
        <p:sp>
          <p:nvSpPr>
            <p:cNvPr id="65" name="Text Box 30">
              <a:extLst>
                <a:ext uri="{FF2B5EF4-FFF2-40B4-BE49-F238E27FC236}">
                  <a16:creationId xmlns:a16="http://schemas.microsoft.com/office/drawing/2014/main" id="{1300FB94-77CB-1F49-9548-08ECA901A205}"/>
                </a:ext>
              </a:extLst>
            </p:cNvPr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708" y="318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7</a:t>
              </a:r>
            </a:p>
          </p:txBody>
        </p:sp>
        <p:sp>
          <p:nvSpPr>
            <p:cNvPr id="66" name="Text Box 31">
              <a:extLst>
                <a:ext uri="{FF2B5EF4-FFF2-40B4-BE49-F238E27FC236}">
                  <a16:creationId xmlns:a16="http://schemas.microsoft.com/office/drawing/2014/main" id="{DC00478F-D010-0B42-AD41-70AD3DEF79B3}"/>
                </a:ext>
              </a:extLst>
            </p:cNvPr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00" y="2909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– 6</a:t>
              </a:r>
            </a:p>
          </p:txBody>
        </p:sp>
        <p:sp>
          <p:nvSpPr>
            <p:cNvPr id="67" name="Text Box 32">
              <a:extLst>
                <a:ext uri="{FF2B5EF4-FFF2-40B4-BE49-F238E27FC236}">
                  <a16:creationId xmlns:a16="http://schemas.microsoft.com/office/drawing/2014/main" id="{CA509E57-9CB1-134E-A68F-B3A862A12F0D}"/>
                </a:ext>
              </a:extLst>
            </p:cNvPr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397" y="25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5</a:t>
              </a:r>
            </a:p>
          </p:txBody>
        </p:sp>
        <p:sp>
          <p:nvSpPr>
            <p:cNvPr id="68" name="Text Box 33">
              <a:extLst>
                <a:ext uri="{FF2B5EF4-FFF2-40B4-BE49-F238E27FC236}">
                  <a16:creationId xmlns:a16="http://schemas.microsoft.com/office/drawing/2014/main" id="{30072F5C-EAF7-2946-9910-6E69D15BA5A7}"/>
                </a:ext>
              </a:extLst>
            </p:cNvPr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366" y="2165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4</a:t>
              </a:r>
            </a:p>
          </p:txBody>
        </p:sp>
        <p:sp>
          <p:nvSpPr>
            <p:cNvPr id="69" name="Text Box 34">
              <a:extLst>
                <a:ext uri="{FF2B5EF4-FFF2-40B4-BE49-F238E27FC236}">
                  <a16:creationId xmlns:a16="http://schemas.microsoft.com/office/drawing/2014/main" id="{3E088758-5EC2-AB4B-BD3A-93698ACB77C7}"/>
                </a:ext>
              </a:extLst>
            </p:cNvPr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480" y="1858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3</a:t>
              </a:r>
            </a:p>
          </p:txBody>
        </p:sp>
        <p:sp>
          <p:nvSpPr>
            <p:cNvPr id="70" name="Text Box 35">
              <a:extLst>
                <a:ext uri="{FF2B5EF4-FFF2-40B4-BE49-F238E27FC236}">
                  <a16:creationId xmlns:a16="http://schemas.microsoft.com/office/drawing/2014/main" id="{9112CB2C-1F9E-3149-B17A-44E2A32506FA}"/>
                </a:ext>
              </a:extLst>
            </p:cNvPr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687" y="1602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2</a:t>
              </a:r>
            </a:p>
          </p:txBody>
        </p:sp>
        <p:sp>
          <p:nvSpPr>
            <p:cNvPr id="71" name="Text Box 36">
              <a:extLst>
                <a:ext uri="{FF2B5EF4-FFF2-40B4-BE49-F238E27FC236}">
                  <a16:creationId xmlns:a16="http://schemas.microsoft.com/office/drawing/2014/main" id="{F4DA3E32-359B-C34D-ACB6-8EA8A21BD6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019" y="1413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1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AFCD2B7-E733-6645-8107-ECE7A3967067}"/>
              </a:ext>
            </a:extLst>
          </p:cNvPr>
          <p:cNvSpPr txBox="1"/>
          <p:nvPr/>
        </p:nvSpPr>
        <p:spPr>
          <a:xfrm>
            <a:off x="9070933" y="1980392"/>
            <a:ext cx="1463040" cy="7132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Two’s </a:t>
            </a:r>
            <a:br>
              <a:rPr lang="en-US" b="1" dirty="0">
                <a:latin typeface="Calibri" pitchFamily="34" charset="0"/>
              </a:rPr>
            </a:br>
            <a:r>
              <a:rPr lang="en-US" b="1" dirty="0">
                <a:latin typeface="Calibri" pitchFamily="34" charset="0"/>
              </a:rPr>
              <a:t>Complement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8164D6-DB95-B646-A085-8B08E0CE9F7C}"/>
              </a:ext>
            </a:extLst>
          </p:cNvPr>
          <p:cNvGrpSpPr/>
          <p:nvPr/>
        </p:nvGrpSpPr>
        <p:grpSpPr>
          <a:xfrm>
            <a:off x="7773587" y="4616865"/>
            <a:ext cx="4100839" cy="1996048"/>
            <a:chOff x="6210250" y="837701"/>
            <a:chExt cx="4100839" cy="184704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4590AA-4D4D-C54E-AC98-9E402E153964}"/>
                </a:ext>
              </a:extLst>
            </p:cNvPr>
            <p:cNvSpPr txBox="1"/>
            <p:nvPr/>
          </p:nvSpPr>
          <p:spPr>
            <a:xfrm>
              <a:off x="6210250" y="1484412"/>
              <a:ext cx="4100839" cy="120032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/>
                <a:t>Occurs when an arithmetic result is beyond the min or max limits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BF9D723-FFCC-564F-9DDE-757A4F5617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3037" y="837701"/>
              <a:ext cx="1" cy="64671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6521A8-254C-4F46-B8D2-409B34899D45}"/>
              </a:ext>
            </a:extLst>
          </p:cNvPr>
          <p:cNvGrpSpPr/>
          <p:nvPr/>
        </p:nvGrpSpPr>
        <p:grpSpPr>
          <a:xfrm>
            <a:off x="493951" y="2551011"/>
            <a:ext cx="1736953" cy="1257619"/>
            <a:chOff x="711113" y="4121521"/>
            <a:chExt cx="1736953" cy="12576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CE4046-ABB8-404A-8C8F-B28744FA848E}"/>
                </a:ext>
              </a:extLst>
            </p:cNvPr>
            <p:cNvSpPr txBox="1"/>
            <p:nvPr/>
          </p:nvSpPr>
          <p:spPr>
            <a:xfrm>
              <a:off x="711113" y="4148954"/>
              <a:ext cx="134121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49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carry bit is dropped from result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C80B781-69CB-3C48-AC7F-CB6E7ACBA46A}"/>
                </a:ext>
              </a:extLst>
            </p:cNvPr>
            <p:cNvCxnSpPr/>
            <p:nvPr/>
          </p:nvCxnSpPr>
          <p:spPr>
            <a:xfrm flipV="1">
              <a:off x="2060357" y="4121521"/>
              <a:ext cx="251311" cy="5486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B0CE02C-3A3E-194D-BC9D-6EC4FA5BECDD}"/>
                </a:ext>
              </a:extLst>
            </p:cNvPr>
            <p:cNvCxnSpPr>
              <a:cxnSpLocks/>
            </p:cNvCxnSpPr>
            <p:nvPr/>
          </p:nvCxnSpPr>
          <p:spPr>
            <a:xfrm>
              <a:off x="2060357" y="5099719"/>
              <a:ext cx="387709" cy="279421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341BDD5-1EB0-6040-A83C-4EAADB44E5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381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28" grpId="0" animBg="1"/>
      <p:bldP spid="7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7566F2-DCDD-794C-8CE6-FFC2EB03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When Does Overflow Occur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1AF64-44FE-474A-892F-7C13DDDA89D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88454" y="1339736"/>
            <a:ext cx="1949879" cy="136299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Operand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u="sng" dirty="0"/>
              <a:t>+ Operand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Result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BB09E3-4A5F-2B4A-801B-DE5084D4B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860903"/>
              </p:ext>
            </p:extLst>
          </p:nvPr>
        </p:nvGraphicFramePr>
        <p:xfrm>
          <a:off x="1717836" y="3024442"/>
          <a:ext cx="8073082" cy="21422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0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5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6069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Operand 1 Sign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Operand 2 Sign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 overflow Possible?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365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365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365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D67786-7DC3-F542-A52D-B075B39041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9926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 and 16-bit short)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275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878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5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4951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hexadecimal is base 16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hexa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(Ancient Greek </a:t>
                </a:r>
                <a:r>
                  <a:rPr lang="el-GR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ἑξα</a:t>
                </a:r>
                <a:r>
                  <a:rPr lang="el-GR" sz="2000" dirty="0">
                    <a:solidFill>
                      <a:schemeClr val="tx1">
                        <a:lumMod val="50000"/>
                      </a:schemeClr>
                    </a:solidFill>
                  </a:rPr>
                  <a:t>-) ⇒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six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and 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Sixteen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 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a b c d e f</a:t>
                </a:r>
              </a:p>
              <a:p>
                <a:pPr marL="354012" lvl="1" indent="0">
                  <a:buNone/>
                </a:pPr>
                <a:endParaRPr lang="en-US" sz="20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0x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are hexadecimal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dirty="0"/>
                  <a:t> </a:t>
                </a:r>
              </a:p>
              <a:p>
                <a:r>
                  <a:rPr lang="en-US" sz="20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:  What 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a5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base 10?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0x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=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10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5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= 165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Hexadecimal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numbers are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very commonly used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programming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 express binary values</a:t>
                </a:r>
              </a:p>
              <a:p>
                <a:pPr lvl="1"/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Imagine the difficulty in correctly expressing a 64-bit binary value in your code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blipFill>
                <a:blip r:embed="rId3"/>
                <a:stretch>
                  <a:fillRect l="-650" t="-2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482"/>
            <a:ext cx="6516621" cy="497393"/>
          </a:xfrm>
        </p:spPr>
        <p:txBody>
          <a:bodyPr/>
          <a:lstStyle/>
          <a:p>
            <a:r>
              <a:rPr lang="en-US" dirty="0"/>
              <a:t>Review: Hexadecimal Numbering</a:t>
            </a:r>
          </a:p>
        </p:txBody>
      </p:sp>
      <p:pic>
        <p:nvPicPr>
          <p:cNvPr id="2052" name="Picture 4" descr="Why Do We Have 10 Fingers and 10 Toes? - YouTube">
            <a:extLst>
              <a:ext uri="{FF2B5EF4-FFF2-40B4-BE49-F238E27FC236}">
                <a16:creationId xmlns:a16="http://schemas.microsoft.com/office/drawing/2014/main" id="{199447FA-4D01-8E49-8544-FE8513BD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517" y="87584"/>
            <a:ext cx="5640104" cy="32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𝐻𝑒𝑥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16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blipFill>
                <a:blip r:embed="rId6"/>
                <a:stretch>
                  <a:fillRect l="-552" t="-126667" b="-2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7D2152-9F8A-BE42-91B3-4B5C6948E8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639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A75E9-DE41-4E4B-B634-295C9E04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06" y="79997"/>
            <a:ext cx="11576559" cy="552617"/>
          </a:xfrm>
        </p:spPr>
        <p:txBody>
          <a:bodyPr/>
          <a:lstStyle/>
          <a:p>
            <a:r>
              <a:rPr lang="en-US" dirty="0"/>
              <a:t>Sign Extension Under Different representations</a:t>
            </a:r>
          </a:p>
        </p:txBody>
      </p:sp>
      <p:graphicFrame>
        <p:nvGraphicFramePr>
          <p:cNvPr id="8" name="Table 12">
            <a:extLst>
              <a:ext uri="{FF2B5EF4-FFF2-40B4-BE49-F238E27FC236}">
                <a16:creationId xmlns:a16="http://schemas.microsoft.com/office/drawing/2014/main" id="{EFB2DC40-2E86-3C41-B105-2F9A42BB4F8A}"/>
              </a:ext>
            </a:extLst>
          </p:cNvPr>
          <p:cNvGraphicFramePr>
            <a:graphicFrameLocks noGrp="1"/>
          </p:cNvGraphicFramePr>
          <p:nvPr/>
        </p:nvGraphicFramePr>
        <p:xfrm>
          <a:off x="5534858" y="855246"/>
          <a:ext cx="5113168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3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CFD08202-A98A-3E4F-BFB9-38AA8DBB79E0}"/>
              </a:ext>
            </a:extLst>
          </p:cNvPr>
          <p:cNvGraphicFramePr>
            <a:graphicFrameLocks noGrp="1"/>
          </p:cNvGraphicFramePr>
          <p:nvPr/>
        </p:nvGraphicFramePr>
        <p:xfrm>
          <a:off x="5534873" y="1294316"/>
          <a:ext cx="51131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88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553285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zeroed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original bits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0" name="Table 12">
            <a:extLst>
              <a:ext uri="{FF2B5EF4-FFF2-40B4-BE49-F238E27FC236}">
                <a16:creationId xmlns:a16="http://schemas.microsoft.com/office/drawing/2014/main" id="{FD0FC101-50EA-DA4B-A5DE-D794AF5EC079}"/>
              </a:ext>
            </a:extLst>
          </p:cNvPr>
          <p:cNvGraphicFramePr>
            <a:graphicFrameLocks noGrp="1"/>
          </p:cNvGraphicFramePr>
          <p:nvPr/>
        </p:nvGraphicFramePr>
        <p:xfrm>
          <a:off x="5534889" y="3043283"/>
          <a:ext cx="5113152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2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5818759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FE4F745F-56FC-E34E-8B81-B71F84F6E2C8}"/>
              </a:ext>
            </a:extLst>
          </p:cNvPr>
          <p:cNvGraphicFramePr>
            <a:graphicFrameLocks noGrp="1"/>
          </p:cNvGraphicFramePr>
          <p:nvPr/>
        </p:nvGraphicFramePr>
        <p:xfrm>
          <a:off x="5534890" y="3482353"/>
          <a:ext cx="51131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883">
                  <a:extLst>
                    <a:ext uri="{9D8B030D-6E8A-4147-A177-3AD203B41FA5}">
                      <a16:colId xmlns:a16="http://schemas.microsoft.com/office/drawing/2014/main" val="3363835431"/>
                    </a:ext>
                  </a:extLst>
                </a:gridCol>
                <a:gridCol w="255589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227392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zeroed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magnitude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21E8E2DE-504B-F54F-895D-AFE25163E102}"/>
              </a:ext>
            </a:extLst>
          </p:cNvPr>
          <p:cNvGraphicFramePr>
            <a:graphicFrameLocks noGrp="1"/>
          </p:cNvGraphicFramePr>
          <p:nvPr/>
        </p:nvGraphicFramePr>
        <p:xfrm>
          <a:off x="5534889" y="5382041"/>
          <a:ext cx="5113168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3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7DF892C-687B-F541-9191-13CF995EF1CF}"/>
              </a:ext>
            </a:extLst>
          </p:cNvPr>
          <p:cNvGraphicFramePr>
            <a:graphicFrameLocks noGrp="1"/>
          </p:cNvGraphicFramePr>
          <p:nvPr/>
        </p:nvGraphicFramePr>
        <p:xfrm>
          <a:off x="5534895" y="5818913"/>
          <a:ext cx="511317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887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553288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 extension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original bits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4" name="Table 12">
            <a:extLst>
              <a:ext uri="{FF2B5EF4-FFF2-40B4-BE49-F238E27FC236}">
                <a16:creationId xmlns:a16="http://schemas.microsoft.com/office/drawing/2014/main" id="{C1022CA4-79C8-E449-953B-EFDF8FCEE2B8}"/>
              </a:ext>
            </a:extLst>
          </p:cNvPr>
          <p:cNvGraphicFramePr>
            <a:graphicFrameLocks noGrp="1"/>
          </p:cNvGraphicFramePr>
          <p:nvPr/>
        </p:nvGraphicFramePr>
        <p:xfrm>
          <a:off x="318537" y="2996791"/>
          <a:ext cx="239748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86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554282914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93C82FB-D41E-B24F-A37E-FD2102E34C09}"/>
              </a:ext>
            </a:extLst>
          </p:cNvPr>
          <p:cNvSpPr txBox="1"/>
          <p:nvPr/>
        </p:nvSpPr>
        <p:spPr>
          <a:xfrm>
            <a:off x="-70047" y="1986550"/>
            <a:ext cx="33356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C895B"/>
                </a:solidFill>
              </a:rPr>
              <a:t>How to sign extend this bit pattern?</a:t>
            </a:r>
          </a:p>
          <a:p>
            <a:pPr algn="ctr"/>
            <a:endParaRPr lang="en-US" sz="2800" dirty="0">
              <a:solidFill>
                <a:srgbClr val="2C895B"/>
              </a:solidFill>
            </a:endParaRPr>
          </a:p>
          <a:p>
            <a:pPr algn="ctr"/>
            <a:endParaRPr lang="en-US" sz="2800" dirty="0">
              <a:solidFill>
                <a:srgbClr val="2C895B"/>
              </a:solidFill>
            </a:endParaRPr>
          </a:p>
          <a:p>
            <a:pPr algn="ctr"/>
            <a:r>
              <a:rPr lang="en-US" sz="2800" dirty="0">
                <a:solidFill>
                  <a:srgbClr val="2C895B"/>
                </a:solidFill>
              </a:rPr>
              <a:t>0xd6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65F2B1-E1D1-9548-B80C-98ABE26D8C45}"/>
              </a:ext>
            </a:extLst>
          </p:cNvPr>
          <p:cNvGrpSpPr/>
          <p:nvPr/>
        </p:nvGrpSpPr>
        <p:grpSpPr>
          <a:xfrm>
            <a:off x="2713904" y="918318"/>
            <a:ext cx="9300217" cy="2084944"/>
            <a:chOff x="2713904" y="918318"/>
            <a:chExt cx="9300217" cy="208494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D76CEF-327B-4A4D-A41D-FA0B456C9610}"/>
                </a:ext>
              </a:extLst>
            </p:cNvPr>
            <p:cNvSpPr txBox="1"/>
            <p:nvPr/>
          </p:nvSpPr>
          <p:spPr>
            <a:xfrm>
              <a:off x="10648041" y="920005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0x00d6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C27979-AA21-F548-8E2B-CE920F94BCCB}"/>
                </a:ext>
              </a:extLst>
            </p:cNvPr>
            <p:cNvSpPr txBox="1"/>
            <p:nvPr/>
          </p:nvSpPr>
          <p:spPr>
            <a:xfrm>
              <a:off x="3439697" y="918318"/>
              <a:ext cx="16466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unsigned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7CC9D6-2824-374B-A3AF-B1DE3629A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3904" y="1071684"/>
              <a:ext cx="2841201" cy="19315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1F6AE8-F955-8249-A6C7-7ACB5259AC9A}"/>
              </a:ext>
            </a:extLst>
          </p:cNvPr>
          <p:cNvGrpSpPr/>
          <p:nvPr/>
        </p:nvGrpSpPr>
        <p:grpSpPr>
          <a:xfrm>
            <a:off x="2713904" y="3507360"/>
            <a:ext cx="9091762" cy="2406026"/>
            <a:chOff x="2713904" y="3507360"/>
            <a:chExt cx="9091762" cy="24060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738844-41AE-EB4A-890F-2B9D01204369}"/>
                </a:ext>
              </a:extLst>
            </p:cNvPr>
            <p:cNvSpPr txBox="1"/>
            <p:nvPr/>
          </p:nvSpPr>
          <p:spPr>
            <a:xfrm>
              <a:off x="10648041" y="5382041"/>
              <a:ext cx="1157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0xffd6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6F8A9E-B772-EF4A-A31B-360341D77BAB}"/>
                </a:ext>
              </a:extLst>
            </p:cNvPr>
            <p:cNvSpPr txBox="1"/>
            <p:nvPr/>
          </p:nvSpPr>
          <p:spPr>
            <a:xfrm>
              <a:off x="3003367" y="4959279"/>
              <a:ext cx="21451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two’s</a:t>
              </a:r>
            </a:p>
            <a:p>
              <a:pPr algn="ctr"/>
              <a:r>
                <a:rPr lang="en-US" sz="2800" dirty="0"/>
                <a:t>complement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4DAF57-D096-8248-92A7-C7FB1F596C54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2713904" y="3507360"/>
              <a:ext cx="2820985" cy="20942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FA27601-436C-F44C-A078-DBD3217A0CE8}"/>
              </a:ext>
            </a:extLst>
          </p:cNvPr>
          <p:cNvGrpSpPr/>
          <p:nvPr/>
        </p:nvGrpSpPr>
        <p:grpSpPr>
          <a:xfrm>
            <a:off x="2716025" y="2756846"/>
            <a:ext cx="9315156" cy="954107"/>
            <a:chOff x="2716025" y="2756846"/>
            <a:chExt cx="9315156" cy="9541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3288C1-124B-2A46-A3CD-468F37655893}"/>
                </a:ext>
              </a:extLst>
            </p:cNvPr>
            <p:cNvSpPr txBox="1"/>
            <p:nvPr/>
          </p:nvSpPr>
          <p:spPr>
            <a:xfrm>
              <a:off x="10665101" y="3003646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0x8056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BB17CC-7852-3943-8136-0DEC062AA7EF}"/>
                </a:ext>
              </a:extLst>
            </p:cNvPr>
            <p:cNvSpPr txBox="1"/>
            <p:nvPr/>
          </p:nvSpPr>
          <p:spPr>
            <a:xfrm>
              <a:off x="3515649" y="2756846"/>
              <a:ext cx="18662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signed</a:t>
              </a:r>
            </a:p>
            <a:p>
              <a:pPr algn="ctr"/>
              <a:r>
                <a:rPr lang="en-US" sz="2800" dirty="0"/>
                <a:t>magnitude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90A9C7A-1EAD-EE40-9F32-7C0123DE559F}"/>
                </a:ext>
              </a:extLst>
            </p:cNvPr>
            <p:cNvCxnSpPr>
              <a:cxnSpLocks/>
              <a:stCxn id="14" idx="3"/>
              <a:endCxn id="10" idx="1"/>
            </p:cNvCxnSpPr>
            <p:nvPr/>
          </p:nvCxnSpPr>
          <p:spPr>
            <a:xfrm>
              <a:off x="2716025" y="3255871"/>
              <a:ext cx="2818864" cy="69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A051E0-C912-604B-803A-59FE09B7448F}"/>
              </a:ext>
            </a:extLst>
          </p:cNvPr>
          <p:cNvGrpSpPr/>
          <p:nvPr/>
        </p:nvGrpSpPr>
        <p:grpSpPr>
          <a:xfrm>
            <a:off x="5607673" y="2188088"/>
            <a:ext cx="2762295" cy="855195"/>
            <a:chOff x="5607673" y="2188088"/>
            <a:chExt cx="2762295" cy="8551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2194B4-8680-054C-94A8-BC409D4CCE18}"/>
                </a:ext>
              </a:extLst>
            </p:cNvPr>
            <p:cNvSpPr txBox="1"/>
            <p:nvPr/>
          </p:nvSpPr>
          <p:spPr>
            <a:xfrm>
              <a:off x="5607673" y="2188088"/>
              <a:ext cx="2762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move the sign bit</a:t>
              </a:r>
            </a:p>
            <a:p>
              <a:pPr algn="ctr"/>
              <a:r>
                <a:rPr lang="en-US" dirty="0"/>
                <a:t>(replace original with a 0)</a:t>
              </a:r>
            </a:p>
          </p:txBody>
        </p:sp>
        <p:sp>
          <p:nvSpPr>
            <p:cNvPr id="5" name="Bent-Up Arrow 4">
              <a:extLst>
                <a:ext uri="{FF2B5EF4-FFF2-40B4-BE49-F238E27FC236}">
                  <a16:creationId xmlns:a16="http://schemas.microsoft.com/office/drawing/2014/main" id="{61447F8B-6902-D447-9401-0E1952101CD6}"/>
                </a:ext>
              </a:extLst>
            </p:cNvPr>
            <p:cNvSpPr/>
            <p:nvPr/>
          </p:nvSpPr>
          <p:spPr>
            <a:xfrm rot="10800000">
              <a:off x="5639734" y="2839932"/>
              <a:ext cx="2588495" cy="17076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3DFEC1-D54F-CC42-8E3A-48AD6A6F3E40}"/>
                </a:ext>
              </a:extLst>
            </p:cNvPr>
            <p:cNvSpPr/>
            <p:nvPr/>
          </p:nvSpPr>
          <p:spPr>
            <a:xfrm>
              <a:off x="8228229" y="2839931"/>
              <a:ext cx="45719" cy="203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240811-E05D-B144-A991-AC18EE7AAE74}"/>
              </a:ext>
            </a:extLst>
          </p:cNvPr>
          <p:cNvGrpSpPr/>
          <p:nvPr/>
        </p:nvGrpSpPr>
        <p:grpSpPr>
          <a:xfrm>
            <a:off x="5639734" y="4720378"/>
            <a:ext cx="2634214" cy="602343"/>
            <a:chOff x="5639734" y="2440940"/>
            <a:chExt cx="2634214" cy="6023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A015BA-A237-C741-9FE8-87EE0D1ABB0C}"/>
                </a:ext>
              </a:extLst>
            </p:cNvPr>
            <p:cNvSpPr txBox="1"/>
            <p:nvPr/>
          </p:nvSpPr>
          <p:spPr>
            <a:xfrm>
              <a:off x="5917192" y="2440940"/>
              <a:ext cx="205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extend the sign bit</a:t>
              </a:r>
            </a:p>
          </p:txBody>
        </p:sp>
        <p:sp>
          <p:nvSpPr>
            <p:cNvPr id="29" name="Bent-Up Arrow 28">
              <a:extLst>
                <a:ext uri="{FF2B5EF4-FFF2-40B4-BE49-F238E27FC236}">
                  <a16:creationId xmlns:a16="http://schemas.microsoft.com/office/drawing/2014/main" id="{42487CC5-F2FB-8448-9790-2CD4775F7C56}"/>
                </a:ext>
              </a:extLst>
            </p:cNvPr>
            <p:cNvSpPr/>
            <p:nvPr/>
          </p:nvSpPr>
          <p:spPr>
            <a:xfrm rot="10800000">
              <a:off x="5639734" y="2839932"/>
              <a:ext cx="2588495" cy="17076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077971-DF57-9E45-91FD-B2AB5AA3018F}"/>
                </a:ext>
              </a:extLst>
            </p:cNvPr>
            <p:cNvSpPr/>
            <p:nvPr/>
          </p:nvSpPr>
          <p:spPr>
            <a:xfrm>
              <a:off x="8228229" y="2839931"/>
              <a:ext cx="45719" cy="203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F2B407E-16D8-334D-AF48-0F31FB45289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7704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E27C2D80-3D2F-E149-A340-3EC3A291F4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593619"/>
            <a:ext cx="5562260" cy="6227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7AAE5-75F6-3A41-85AB-67E22F03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574"/>
            <a:ext cx="12280739" cy="404080"/>
          </a:xfrm>
        </p:spPr>
        <p:txBody>
          <a:bodyPr/>
          <a:lstStyle/>
          <a:p>
            <a:r>
              <a:rPr lang="en-US" dirty="0"/>
              <a:t>Summary: Min, Max Values: Unsigned and Two’s Complement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cs typeface="DejaVu Sans" charset="0"/>
                  </a:rPr>
                  <a:t>Two’s Complement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DejaVu Sans" charset="0"/>
                      </a:rPr>
                      <m:t>→</m:t>
                    </m:r>
                  </m:oMath>
                </a14:m>
                <a:r>
                  <a:rPr lang="en-US" sz="2400" dirty="0">
                    <a:cs typeface="DejaVu Sans" charset="0"/>
                  </a:rPr>
                  <a:t> Unsigned for </a:t>
                </a:r>
                <a:r>
                  <a:rPr lang="en-US" sz="2400" dirty="0">
                    <a:solidFill>
                      <a:schemeClr val="accent5"/>
                    </a:solidFill>
                    <a:cs typeface="DejaVu Sans" charset="0"/>
                  </a:rPr>
                  <a:t>n bits</a:t>
                </a:r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Unsigned Value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00…00</a:t>
                </a:r>
                <a:br>
                  <a:rPr lang="en-US" sz="2400" b="1" dirty="0"/>
                </a:br>
                <a:r>
                  <a:rPr lang="en-US" sz="2400" b="1" dirty="0">
                    <a:solidFill>
                      <a:srgbClr val="0070C0"/>
                    </a:solidFill>
                  </a:rPr>
                  <a:t>	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UMax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endParaRPr lang="en-US" sz="2400" b="1" dirty="0">
                  <a:solidFill>
                    <a:schemeClr val="accent1"/>
                  </a:solidFill>
                </a:endParaRPr>
              </a:p>
              <a:p>
                <a:r>
                  <a:rPr lang="en-US" sz="2400" b="1" dirty="0">
                    <a:solidFill>
                      <a:schemeClr val="accent1"/>
                    </a:solidFill>
                  </a:rPr>
                  <a:t>Two’s Complement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0…00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sz="2400" b="1" dirty="0"/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SMax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blipFill>
                <a:blip r:embed="rId5"/>
                <a:stretch>
                  <a:fillRect l="-1505" t="-2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72F2115-E36B-F540-8124-EAEFBD38F29B}"/>
              </a:ext>
            </a:extLst>
          </p:cNvPr>
          <p:cNvSpPr txBox="1"/>
          <p:nvPr/>
        </p:nvSpPr>
        <p:spPr>
          <a:xfrm>
            <a:off x="9791700" y="65065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For n=4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E59C0-F90A-AA4B-8DDD-9F2FBE6447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402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2F32-2937-C247-8765-51AD7DD2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</p:spPr>
        <p:txBody>
          <a:bodyPr/>
          <a:lstStyle/>
          <a:p>
            <a:r>
              <a:rPr lang="en-US" sz="2400" dirty="0"/>
              <a:t>Variables: 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7494-31E8-6F4F-A95D-99A7642EF7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245" y="517293"/>
            <a:ext cx="12043510" cy="60448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Integer types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Floating Point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Modifiers for each base type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[int, double]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B050"/>
                </a:solidFill>
                <a:latin typeface="Courier" pitchFamily="2" charset="0"/>
              </a:rPr>
              <a:t>const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variable read only</a:t>
            </a:r>
          </a:p>
          <a:p>
            <a:r>
              <a:rPr lang="en-US" sz="2200" b="1" dirty="0"/>
              <a:t>char 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byte in a byte addressable memory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5"/>
                </a:solidFill>
              </a:rPr>
              <a:t>Unsigned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Char implementations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Be careful </a:t>
            </a:r>
            <a:r>
              <a:rPr lang="en-US" sz="2200" dirty="0">
                <a:solidFill>
                  <a:srgbClr val="00B050"/>
                </a:solidFill>
              </a:rPr>
              <a:t>char is unsigned on arm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B0F0"/>
                </a:solidFill>
              </a:rPr>
              <a:t>signed on other HW like intel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9994C-27D8-9D41-AB98-ADE9F4394F2E}"/>
              </a:ext>
            </a:extLst>
          </p:cNvPr>
          <p:cNvGraphicFramePr>
            <a:graphicFrameLocks noGrp="1"/>
          </p:cNvGraphicFramePr>
          <p:nvPr/>
        </p:nvGraphicFramePr>
        <p:xfrm>
          <a:off x="4041283" y="642197"/>
          <a:ext cx="8016099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0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09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  <a:gridCol w="2023696">
                  <a:extLst>
                    <a:ext uri="{9D8B030D-6E8A-4147-A177-3AD203B41FA5}">
                      <a16:colId xmlns:a16="http://schemas.microsoft.com/office/drawing/2014/main" val="3469234517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AArch-64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 specification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%c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hu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%d</a:t>
                      </a:r>
                      <a:r>
                        <a:rPr lang="en-US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CMU Bright" panose="02000603000000000000" pitchFamily="2" charset="0"/>
                          <a:cs typeface="Consolas" panose="020B0609020204030204" pitchFamily="49" charset="0"/>
                        </a:rPr>
                        <a:t> / 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%u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%p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462770A-883E-4943-A8E2-5BC8817AFB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99509-EB46-5F48-AE97-0CD13C6EED44}"/>
              </a:ext>
            </a:extLst>
          </p:cNvPr>
          <p:cNvSpPr txBox="1"/>
          <p:nvPr/>
        </p:nvSpPr>
        <p:spPr>
          <a:xfrm>
            <a:off x="6571166" y="5506587"/>
            <a:ext cx="346761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size of a pointer is the </a:t>
            </a:r>
            <a:r>
              <a:rPr lang="en-US" dirty="0">
                <a:solidFill>
                  <a:srgbClr val="FF0000"/>
                </a:solidFill>
              </a:rPr>
              <a:t>word size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E7050DB-DB49-BF4C-88DF-62AAD292F7F8}"/>
              </a:ext>
            </a:extLst>
          </p:cNvPr>
          <p:cNvSpPr/>
          <p:nvPr/>
        </p:nvSpPr>
        <p:spPr>
          <a:xfrm>
            <a:off x="745456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D34F6A04-B1E3-CE44-8503-8F2AF322BEB7}"/>
              </a:ext>
            </a:extLst>
          </p:cNvPr>
          <p:cNvSpPr/>
          <p:nvPr/>
        </p:nvSpPr>
        <p:spPr>
          <a:xfrm>
            <a:off x="901920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0B3-E937-BD48-B2BD-F2FDF57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</p:spPr>
        <p:txBody>
          <a:bodyPr/>
          <a:lstStyle/>
          <a:p>
            <a:r>
              <a:rPr lang="en-US" dirty="0"/>
              <a:t>Fixed size types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ACFB-459C-FE47-A20C-1132FD4E82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8314" y="584093"/>
            <a:ext cx="11435372" cy="59714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Sometimes programs need to be </a:t>
            </a:r>
            <a:r>
              <a:rPr lang="en-US" sz="2400" dirty="0">
                <a:solidFill>
                  <a:srgbClr val="0070C0"/>
                </a:solidFill>
              </a:rPr>
              <a:t>written for a particular range of integers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or for </a:t>
            </a:r>
            <a:r>
              <a:rPr lang="en-US" sz="2400" dirty="0">
                <a:solidFill>
                  <a:srgbClr val="0070C0"/>
                </a:solidFill>
              </a:rPr>
              <a:t>a particular size of storage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regardless of what machine the program runs on</a:t>
            </a:r>
          </a:p>
          <a:p>
            <a:r>
              <a:rPr lang="en-US" sz="2400" dirty="0">
                <a:solidFill>
                  <a:srgbClr val="C00000"/>
                </a:solidFill>
              </a:rPr>
              <a:t>We will need to do this in PA6 and PA7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In the file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stdint.h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following </a:t>
            </a:r>
            <a:r>
              <a:rPr lang="en-US" sz="2400" dirty="0">
                <a:solidFill>
                  <a:srgbClr val="0070C0"/>
                </a:solidFill>
              </a:rPr>
              <a:t>fixed size types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defined for use in these situations: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2DA2E-5103-094A-B966-1927F006F99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B978FB-DD15-C14E-97A6-FB7A0C5ED045}"/>
              </a:ext>
            </a:extLst>
          </p:cNvPr>
          <p:cNvGraphicFramePr>
            <a:graphicFrameLocks noGrp="1"/>
          </p:cNvGraphicFramePr>
          <p:nvPr/>
        </p:nvGraphicFramePr>
        <p:xfrm>
          <a:off x="2585633" y="2763518"/>
          <a:ext cx="7020733" cy="350376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90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2652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1261355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 bits (1 byte)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 bits (2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64 bits (8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1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13594-6E4B-DA61-2A0A-15B247AE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Limits of Some Types on 32-bit ARM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83254F-2CCA-A5C1-D9CB-FACB33DFBA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3230" y="5693323"/>
            <a:ext cx="9689258" cy="9767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WARNING: </a:t>
            </a:r>
            <a:r>
              <a:rPr lang="en-US" dirty="0">
                <a:solidFill>
                  <a:schemeClr val="tx2"/>
                </a:solidFill>
              </a:rPr>
              <a:t>If you want to force a char to be signed or unsigned  use either</a:t>
            </a:r>
          </a:p>
          <a:p>
            <a:r>
              <a:rPr lang="en-US" dirty="0">
                <a:solidFill>
                  <a:schemeClr val="tx2"/>
                </a:solidFill>
              </a:rPr>
              <a:t>signed char or unsigned char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725FA3-2808-8F70-1B6A-8801E1BE98AB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0056642"/>
              </p:ext>
            </p:extLst>
          </p:nvPr>
        </p:nvGraphicFramePr>
        <p:xfrm>
          <a:off x="1133230" y="914740"/>
          <a:ext cx="9925540" cy="4625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7379">
                  <a:extLst>
                    <a:ext uri="{9D8B030D-6E8A-4147-A177-3AD203B41FA5}">
                      <a16:colId xmlns:a16="http://schemas.microsoft.com/office/drawing/2014/main" val="1900690038"/>
                    </a:ext>
                  </a:extLst>
                </a:gridCol>
                <a:gridCol w="2359648">
                  <a:extLst>
                    <a:ext uri="{9D8B030D-6E8A-4147-A177-3AD203B41FA5}">
                      <a16:colId xmlns:a16="http://schemas.microsoft.com/office/drawing/2014/main" val="1868861728"/>
                    </a:ext>
                  </a:extLst>
                </a:gridCol>
                <a:gridCol w="3308513">
                  <a:extLst>
                    <a:ext uri="{9D8B030D-6E8A-4147-A177-3AD203B41FA5}">
                      <a16:colId xmlns:a16="http://schemas.microsoft.com/office/drawing/2014/main" val="665982503"/>
                    </a:ext>
                  </a:extLst>
                </a:gridCol>
              </a:tblGrid>
              <a:tr h="48357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type</a:t>
                      </a:r>
                    </a:p>
                  </a:txBody>
                  <a:tcPr marL="45720" marR="45720" marT="22860" marB="228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Smallest</a:t>
                      </a:r>
                    </a:p>
                  </a:txBody>
                  <a:tcPr marL="45720" marR="45720" marT="22860" marB="228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largest</a:t>
                      </a:r>
                    </a:p>
                  </a:txBody>
                  <a:tcPr marL="45720" marR="45720" marT="22860" marB="2286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916320"/>
                  </a:ext>
                </a:extLst>
              </a:tr>
              <a:tr h="571012">
                <a:tc>
                  <a:txBody>
                    <a:bodyPr/>
                    <a:lstStyle/>
                    <a:p>
                      <a:pPr algn="ctr"/>
                      <a:r>
                        <a:rPr lang="en-US" sz="2200" baseline="0" dirty="0">
                          <a:solidFill>
                            <a:schemeClr val="accent6"/>
                          </a:solidFill>
                          <a:latin typeface="Courier"/>
                        </a:rPr>
                        <a:t>unsigned char</a:t>
                      </a:r>
                    </a:p>
                  </a:txBody>
                  <a:tcPr marL="45720" marR="45720" marT="22860" marB="228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marL="45720" marR="45720" marT="22860" marB="228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255</a:t>
                      </a:r>
                    </a:p>
                  </a:txBody>
                  <a:tcPr marL="45720" marR="45720" marT="22860" marB="228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139"/>
                  </a:ext>
                </a:extLst>
              </a:tr>
              <a:tr h="571012">
                <a:tc>
                  <a:txBody>
                    <a:bodyPr/>
                    <a:lstStyle/>
                    <a:p>
                      <a:pPr algn="ctr"/>
                      <a:r>
                        <a:rPr lang="en-US" sz="2200" baseline="0" dirty="0">
                          <a:solidFill>
                            <a:schemeClr val="accent6"/>
                          </a:solidFill>
                          <a:latin typeface="Courier"/>
                        </a:rPr>
                        <a:t>char (ARM - unsigned)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255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170741"/>
                  </a:ext>
                </a:extLst>
              </a:tr>
              <a:tr h="571012">
                <a:tc>
                  <a:txBody>
                    <a:bodyPr/>
                    <a:lstStyle/>
                    <a:p>
                      <a:pPr algn="ctr"/>
                      <a:r>
                        <a:rPr lang="en-US" sz="2200" baseline="0" dirty="0">
                          <a:solidFill>
                            <a:schemeClr val="accent6"/>
                          </a:solidFill>
                          <a:latin typeface="Courier"/>
                        </a:rPr>
                        <a:t>char (INTEL - signed)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-128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127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8021"/>
                  </a:ext>
                </a:extLst>
              </a:tr>
              <a:tr h="571012">
                <a:tc>
                  <a:txBody>
                    <a:bodyPr/>
                    <a:lstStyle/>
                    <a:p>
                      <a:pPr algn="ctr"/>
                      <a:r>
                        <a:rPr lang="en-US" sz="2200" baseline="0" dirty="0">
                          <a:solidFill>
                            <a:schemeClr val="accent6"/>
                          </a:solidFill>
                          <a:latin typeface="Courier"/>
                        </a:rPr>
                        <a:t>unsigned short</a:t>
                      </a:r>
                    </a:p>
                  </a:txBody>
                  <a:tcPr marL="45720" marR="45720" marT="22860" marB="228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marL="45720" marR="45720" marT="22860" marB="228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65,535</a:t>
                      </a:r>
                    </a:p>
                  </a:txBody>
                  <a:tcPr marL="45720" marR="45720" marT="22860" marB="228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445901"/>
                  </a:ext>
                </a:extLst>
              </a:tr>
              <a:tr h="571012">
                <a:tc>
                  <a:txBody>
                    <a:bodyPr/>
                    <a:lstStyle/>
                    <a:p>
                      <a:pPr algn="ctr"/>
                      <a:r>
                        <a:rPr lang="en-US" sz="2200" baseline="0" dirty="0">
                          <a:solidFill>
                            <a:schemeClr val="accent6"/>
                          </a:solidFill>
                          <a:latin typeface="Courier"/>
                        </a:rPr>
                        <a:t>short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-32,768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32,767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540845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ctr"/>
                      <a:r>
                        <a:rPr lang="en-US" sz="2200" baseline="0" dirty="0">
                          <a:solidFill>
                            <a:schemeClr val="accent6"/>
                          </a:solidFill>
                          <a:latin typeface="Courier"/>
                        </a:rPr>
                        <a:t>uint32_t</a:t>
                      </a:r>
                    </a:p>
                  </a:txBody>
                  <a:tcPr marL="45720" marR="45720" marT="22860" marB="228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marL="45720" marR="45720" marT="22860" marB="228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2^32 -1 </a:t>
                      </a:r>
                    </a:p>
                  </a:txBody>
                  <a:tcPr marL="45720" marR="45720" marT="22860" marB="228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330996"/>
                  </a:ext>
                </a:extLst>
              </a:tr>
              <a:tr h="571012">
                <a:tc>
                  <a:txBody>
                    <a:bodyPr/>
                    <a:lstStyle/>
                    <a:p>
                      <a:pPr algn="ctr"/>
                      <a:r>
                        <a:rPr lang="en-US" sz="2200" baseline="0" dirty="0">
                          <a:solidFill>
                            <a:schemeClr val="accent6"/>
                          </a:solidFill>
                          <a:latin typeface="Courier"/>
                        </a:rPr>
                        <a:t>int32_t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-2^31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/>
                          </a:solidFill>
                        </a:rPr>
                        <a:t>2^31 -1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0267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B98766-9EE5-BB53-D631-DE187100BE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168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C2228DBF-E6CB-206C-EA0F-2EC1258A9F8B}"/>
              </a:ext>
            </a:extLst>
          </p:cNvPr>
          <p:cNvSpPr/>
          <p:nvPr/>
        </p:nvSpPr>
        <p:spPr>
          <a:xfrm>
            <a:off x="3259662" y="4376979"/>
            <a:ext cx="5820020" cy="23855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974D43-BD5C-D94F-88A7-BC5097F359D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9217" y="2784956"/>
            <a:ext cx="10717441" cy="14371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i="1" dirty="0">
                <a:solidFill>
                  <a:schemeClr val="accent5"/>
                </a:solidFill>
              </a:rPr>
              <a:t>“Binary Point,” </a:t>
            </a:r>
            <a:r>
              <a:rPr lang="en-US" sz="2000" dirty="0"/>
              <a:t>like </a:t>
            </a:r>
            <a:r>
              <a:rPr lang="en-US" sz="2000" b="1" i="1" dirty="0">
                <a:solidFill>
                  <a:schemeClr val="accent3"/>
                </a:solidFill>
              </a:rPr>
              <a:t>decimal point</a:t>
            </a:r>
            <a:r>
              <a:rPr lang="en-US" sz="2000" dirty="0"/>
              <a:t>, signifies boundary between </a:t>
            </a:r>
            <a:r>
              <a:rPr lang="en-US" sz="2000" dirty="0">
                <a:solidFill>
                  <a:schemeClr val="accent1"/>
                </a:solidFill>
              </a:rPr>
              <a:t>integer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3"/>
                </a:solidFill>
              </a:rPr>
              <a:t>fractional parts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Bits to right of “binary point” </a:t>
            </a:r>
            <a:r>
              <a:rPr lang="en-US" sz="2000" dirty="0"/>
              <a:t>represent </a:t>
            </a:r>
            <a:r>
              <a:rPr lang="en-US" sz="2000" dirty="0">
                <a:solidFill>
                  <a:schemeClr val="accent5"/>
                </a:solidFill>
              </a:rPr>
              <a:t>fractional powers of 2</a:t>
            </a:r>
          </a:p>
          <a:p>
            <a:r>
              <a:rPr lang="en-US" sz="2000" u="sng" dirty="0"/>
              <a:t>Example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dirty="0"/>
              <a:t>	</a:t>
            </a:r>
            <a:r>
              <a:rPr lang="en-US" sz="2000" dirty="0">
                <a:cs typeface="Calibri" panose="020F0502020204030204" pitchFamily="34" charset="0"/>
              </a:rPr>
              <a:t>10.1010</a:t>
            </a:r>
            <a:r>
              <a:rPr lang="en-US" sz="2000" baseline="-25000" dirty="0">
                <a:cs typeface="Calibri" panose="020F0502020204030204" pitchFamily="34" charset="0"/>
              </a:rPr>
              <a:t>2</a:t>
            </a:r>
            <a:r>
              <a:rPr lang="en-US" sz="2000" dirty="0">
                <a:cs typeface="Calibri" panose="020F0502020204030204" pitchFamily="34" charset="0"/>
              </a:rPr>
              <a:t> = 1×2</a:t>
            </a:r>
            <a:r>
              <a:rPr lang="en-US" sz="2000" baseline="30000" dirty="0">
                <a:cs typeface="Calibri" panose="020F0502020204030204" pitchFamily="34" charset="0"/>
              </a:rPr>
              <a:t>1</a:t>
            </a:r>
            <a:r>
              <a:rPr lang="en-US" sz="2000" dirty="0">
                <a:cs typeface="Calibri" panose="020F0502020204030204" pitchFamily="34" charset="0"/>
              </a:rPr>
              <a:t> + 1×2</a:t>
            </a:r>
            <a:r>
              <a:rPr lang="en-US" sz="2000" baseline="30000" dirty="0">
                <a:cs typeface="Calibri" panose="020F0502020204030204" pitchFamily="34" charset="0"/>
              </a:rPr>
              <a:t>-1</a:t>
            </a:r>
            <a:r>
              <a:rPr lang="en-US" sz="2000" dirty="0">
                <a:cs typeface="Calibri" panose="020F0502020204030204" pitchFamily="34" charset="0"/>
              </a:rPr>
              <a:t> + 1×2</a:t>
            </a:r>
            <a:r>
              <a:rPr lang="en-US" sz="2000" baseline="30000" dirty="0">
                <a:cs typeface="Calibri" panose="020F0502020204030204" pitchFamily="34" charset="0"/>
              </a:rPr>
              <a:t>-3</a:t>
            </a:r>
            <a:r>
              <a:rPr lang="en-US" sz="2000" dirty="0">
                <a:cs typeface="Calibri" panose="020F0502020204030204" pitchFamily="34" charset="0"/>
              </a:rPr>
              <a:t> = 2.625</a:t>
            </a:r>
            <a:r>
              <a:rPr lang="en-US" sz="2000" baseline="-25000" dirty="0">
                <a:cs typeface="Calibri" panose="020F0502020204030204" pitchFamily="34" charset="0"/>
              </a:rPr>
              <a:t>10</a:t>
            </a:r>
            <a:endParaRPr lang="en-US" sz="2000" dirty="0"/>
          </a:p>
          <a:p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295F52-24D1-4F49-8825-46FAE705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93" y="251486"/>
            <a:ext cx="10944547" cy="484461"/>
          </a:xfrm>
        </p:spPr>
        <p:txBody>
          <a:bodyPr/>
          <a:lstStyle/>
          <a:p>
            <a:r>
              <a:rPr lang="en-US" dirty="0"/>
              <a:t>Fractional Binary Numbers (Software not Hardware)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D6955724-6A49-854A-8481-45593F377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91366"/>
              </p:ext>
            </p:extLst>
          </p:nvPr>
        </p:nvGraphicFramePr>
        <p:xfrm>
          <a:off x="1496046" y="735947"/>
          <a:ext cx="3333942" cy="19507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66971">
                  <a:extLst>
                    <a:ext uri="{9D8B030D-6E8A-4147-A177-3AD203B41FA5}">
                      <a16:colId xmlns:a16="http://schemas.microsoft.com/office/drawing/2014/main" val="981430291"/>
                    </a:ext>
                  </a:extLst>
                </a:gridCol>
                <a:gridCol w="1666971">
                  <a:extLst>
                    <a:ext uri="{9D8B030D-6E8A-4147-A177-3AD203B41FA5}">
                      <a16:colId xmlns:a16="http://schemas.microsoft.com/office/drawing/2014/main" val="120140668"/>
                    </a:ext>
                  </a:extLst>
                </a:gridCol>
              </a:tblGrid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Binary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Decimal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1346919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-1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126119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-2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086964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-3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981290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-4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0.0625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040102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C4D697CE-184F-2646-B328-1A6D749C2F8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46A18D-1A56-6C81-AF44-4AC410C5989C}"/>
              </a:ext>
            </a:extLst>
          </p:cNvPr>
          <p:cNvGrpSpPr/>
          <p:nvPr/>
        </p:nvGrpSpPr>
        <p:grpSpPr>
          <a:xfrm>
            <a:off x="5326016" y="1094643"/>
            <a:ext cx="5963401" cy="1233327"/>
            <a:chOff x="2789851" y="2091470"/>
            <a:chExt cx="5963401" cy="123332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932D8E-FA62-F5DE-8163-FB8A29AA92EB}"/>
                </a:ext>
              </a:extLst>
            </p:cNvPr>
            <p:cNvSpPr txBox="1"/>
            <p:nvPr/>
          </p:nvSpPr>
          <p:spPr>
            <a:xfrm>
              <a:off x="2790920" y="2095232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19DA10D-C4A2-8FA2-1D40-91D86B7CE054}"/>
                </a:ext>
              </a:extLst>
            </p:cNvPr>
            <p:cNvSpPr txBox="1"/>
            <p:nvPr/>
          </p:nvSpPr>
          <p:spPr>
            <a:xfrm>
              <a:off x="3155170" y="2095232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46FACB-DEAB-1283-4655-A1D4C64C194A}"/>
                </a:ext>
              </a:extLst>
            </p:cNvPr>
            <p:cNvSpPr txBox="1"/>
            <p:nvPr/>
          </p:nvSpPr>
          <p:spPr>
            <a:xfrm>
              <a:off x="3524182" y="2095232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6046E2-574E-B17B-C5C1-FAE49CB5DEC3}"/>
                </a:ext>
              </a:extLst>
            </p:cNvPr>
            <p:cNvSpPr txBox="1"/>
            <p:nvPr/>
          </p:nvSpPr>
          <p:spPr>
            <a:xfrm>
              <a:off x="3888432" y="2093929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CFA850F-F82B-8B5E-C53A-8577EEB1193E}"/>
                </a:ext>
              </a:extLst>
            </p:cNvPr>
            <p:cNvSpPr txBox="1"/>
            <p:nvPr/>
          </p:nvSpPr>
          <p:spPr>
            <a:xfrm>
              <a:off x="4252682" y="2095232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2E327E-5CD8-3C4D-19E4-902B65BE33C9}"/>
                </a:ext>
              </a:extLst>
            </p:cNvPr>
            <p:cNvSpPr txBox="1"/>
            <p:nvPr/>
          </p:nvSpPr>
          <p:spPr>
            <a:xfrm>
              <a:off x="4612170" y="2095232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3A0D00A-108E-B4D3-60AC-A136B5DA0884}"/>
                </a:ext>
              </a:extLst>
            </p:cNvPr>
            <p:cNvSpPr txBox="1"/>
            <p:nvPr/>
          </p:nvSpPr>
          <p:spPr>
            <a:xfrm>
              <a:off x="4985944" y="2093929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0C3B318-1834-B284-63E2-1407D2E3F05A}"/>
                </a:ext>
              </a:extLst>
            </p:cNvPr>
            <p:cNvSpPr txBox="1"/>
            <p:nvPr/>
          </p:nvSpPr>
          <p:spPr>
            <a:xfrm>
              <a:off x="5365511" y="2097053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6203932-F9CD-3B2E-4CCF-9F4D1D8B8E86}"/>
                </a:ext>
              </a:extLst>
            </p:cNvPr>
            <p:cNvSpPr txBox="1"/>
            <p:nvPr/>
          </p:nvSpPr>
          <p:spPr>
            <a:xfrm>
              <a:off x="5739285" y="2101815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4D1E4A5-8CA6-9418-1E5B-0D958916CEB2}"/>
                </a:ext>
              </a:extLst>
            </p:cNvPr>
            <p:cNvSpPr txBox="1"/>
            <p:nvPr/>
          </p:nvSpPr>
          <p:spPr>
            <a:xfrm>
              <a:off x="6114824" y="2101815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A08078-6F55-7692-7CF3-945B4697050F}"/>
                </a:ext>
              </a:extLst>
            </p:cNvPr>
            <p:cNvSpPr txBox="1"/>
            <p:nvPr/>
          </p:nvSpPr>
          <p:spPr>
            <a:xfrm>
              <a:off x="6490363" y="2093929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4DCFDAA-7B42-2A96-6A6E-72A05EF283D4}"/>
                </a:ext>
              </a:extLst>
            </p:cNvPr>
            <p:cNvSpPr txBox="1"/>
            <p:nvPr/>
          </p:nvSpPr>
          <p:spPr>
            <a:xfrm>
              <a:off x="6872429" y="2093928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6EA7203-7AA2-F4E3-2BA3-22066BD59110}"/>
                </a:ext>
              </a:extLst>
            </p:cNvPr>
            <p:cNvSpPr txBox="1"/>
            <p:nvPr/>
          </p:nvSpPr>
          <p:spPr>
            <a:xfrm>
              <a:off x="7248951" y="2095231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603EA3A-9FDE-3155-149F-94B467AEA9ED}"/>
                </a:ext>
              </a:extLst>
            </p:cNvPr>
            <p:cNvSpPr txBox="1"/>
            <p:nvPr/>
          </p:nvSpPr>
          <p:spPr>
            <a:xfrm>
              <a:off x="7608439" y="2095231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833D6BB-2DA2-1B20-2BAC-C6CC7965E24E}"/>
                </a:ext>
              </a:extLst>
            </p:cNvPr>
            <p:cNvSpPr txBox="1"/>
            <p:nvPr/>
          </p:nvSpPr>
          <p:spPr>
            <a:xfrm>
              <a:off x="7982213" y="2093928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3DC52E6-B476-ED7F-0E88-CDAF6E5956AA}"/>
                </a:ext>
              </a:extLst>
            </p:cNvPr>
            <p:cNvSpPr txBox="1"/>
            <p:nvPr/>
          </p:nvSpPr>
          <p:spPr>
            <a:xfrm>
              <a:off x="3507744" y="2895709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integer part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FBC305A-A49A-8540-830A-6DF786B5570B}"/>
                </a:ext>
              </a:extLst>
            </p:cNvPr>
            <p:cNvSpPr txBox="1"/>
            <p:nvPr/>
          </p:nvSpPr>
          <p:spPr>
            <a:xfrm>
              <a:off x="6612906" y="2868435"/>
              <a:ext cx="1582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fractional part</a:t>
              </a:r>
            </a:p>
          </p:txBody>
        </p:sp>
        <p:sp>
          <p:nvSpPr>
            <p:cNvPr id="59" name="Left Brace 58">
              <a:extLst>
                <a:ext uri="{FF2B5EF4-FFF2-40B4-BE49-F238E27FC236}">
                  <a16:creationId xmlns:a16="http://schemas.microsoft.com/office/drawing/2014/main" id="{DED52B21-E0A6-EA87-42CC-66C805F21BAD}"/>
                </a:ext>
              </a:extLst>
            </p:cNvPr>
            <p:cNvSpPr/>
            <p:nvPr/>
          </p:nvSpPr>
          <p:spPr>
            <a:xfrm rot="16200000">
              <a:off x="4059224" y="1266141"/>
              <a:ext cx="437677" cy="2976423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F9587FF-BD29-576D-75F7-9A2E9CF80176}"/>
                </a:ext>
              </a:extLst>
            </p:cNvPr>
            <p:cNvSpPr txBox="1"/>
            <p:nvPr/>
          </p:nvSpPr>
          <p:spPr>
            <a:xfrm>
              <a:off x="8355987" y="2091470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61" name="Left Brace 60">
              <a:extLst>
                <a:ext uri="{FF2B5EF4-FFF2-40B4-BE49-F238E27FC236}">
                  <a16:creationId xmlns:a16="http://schemas.microsoft.com/office/drawing/2014/main" id="{65514367-D15E-4AE5-7BAD-37E5955E698A}"/>
                </a:ext>
              </a:extLst>
            </p:cNvPr>
            <p:cNvSpPr/>
            <p:nvPr/>
          </p:nvSpPr>
          <p:spPr>
            <a:xfrm rot="16200000">
              <a:off x="7046202" y="1273541"/>
              <a:ext cx="437677" cy="2976423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E572B9B-083E-87E4-5C15-48A4D23DDEBC}"/>
                </a:ext>
              </a:extLst>
            </p:cNvPr>
            <p:cNvSpPr txBox="1"/>
            <p:nvPr/>
          </p:nvSpPr>
          <p:spPr>
            <a:xfrm>
              <a:off x="5191476" y="2955465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radix point</a:t>
              </a:r>
            </a:p>
          </p:txBody>
        </p:sp>
        <p:sp>
          <p:nvSpPr>
            <p:cNvPr id="63" name="Up Arrow 62">
              <a:extLst>
                <a:ext uri="{FF2B5EF4-FFF2-40B4-BE49-F238E27FC236}">
                  <a16:creationId xmlns:a16="http://schemas.microsoft.com/office/drawing/2014/main" id="{B3FF80DB-D7FD-B2BE-7436-83B1621DFE8B}"/>
                </a:ext>
              </a:extLst>
            </p:cNvPr>
            <p:cNvSpPr/>
            <p:nvPr/>
          </p:nvSpPr>
          <p:spPr>
            <a:xfrm>
              <a:off x="5695473" y="2761752"/>
              <a:ext cx="139588" cy="31862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35EDB86-CEB5-E4FF-7D28-58F166047632}"/>
              </a:ext>
            </a:extLst>
          </p:cNvPr>
          <p:cNvGrpSpPr>
            <a:grpSpLocks/>
          </p:cNvGrpSpPr>
          <p:nvPr/>
        </p:nvGrpSpPr>
        <p:grpSpPr bwMode="auto">
          <a:xfrm>
            <a:off x="4402662" y="4193924"/>
            <a:ext cx="3554412" cy="1592265"/>
            <a:chOff x="1584" y="1048"/>
            <a:chExt cx="2239" cy="1003"/>
          </a:xfrm>
        </p:grpSpPr>
        <p:sp>
          <p:nvSpPr>
            <p:cNvPr id="65" name="Text Box 5">
              <a:extLst>
                <a:ext uri="{FF2B5EF4-FFF2-40B4-BE49-F238E27FC236}">
                  <a16:creationId xmlns:a16="http://schemas.microsoft.com/office/drawing/2014/main" id="{F1635CCF-B166-C5A3-AFE4-676B157D24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6" y="1048"/>
              <a:ext cx="1147" cy="48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r>
                <a:rPr lang="en-US" sz="4400" b="0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xx.yyyy</a:t>
              </a:r>
              <a:endParaRPr lang="en-US" sz="4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14C0407-4672-366F-2A3A-C2BBAE503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1488"/>
              <a:ext cx="336" cy="192"/>
            </a:xfrm>
            <a:custGeom>
              <a:avLst/>
              <a:gdLst>
                <a:gd name="T0" fmla="*/ 336 w 336"/>
                <a:gd name="T1" fmla="*/ 0 h 192"/>
                <a:gd name="T2" fmla="*/ 192 w 336"/>
                <a:gd name="T3" fmla="*/ 144 h 192"/>
                <a:gd name="T4" fmla="*/ 0 w 336"/>
                <a:gd name="T5" fmla="*/ 192 h 192"/>
                <a:gd name="T6" fmla="*/ 0 60000 65536"/>
                <a:gd name="T7" fmla="*/ 0 60000 65536"/>
                <a:gd name="T8" fmla="*/ 0 60000 65536"/>
                <a:gd name="T9" fmla="*/ 0 w 336"/>
                <a:gd name="T10" fmla="*/ 0 h 192"/>
                <a:gd name="T11" fmla="*/ 336 w 336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6" h="192">
                  <a:moveTo>
                    <a:pt x="336" y="0"/>
                  </a:moveTo>
                  <a:cubicBezTo>
                    <a:pt x="292" y="56"/>
                    <a:pt x="248" y="112"/>
                    <a:pt x="192" y="144"/>
                  </a:cubicBezTo>
                  <a:cubicBezTo>
                    <a:pt x="136" y="176"/>
                    <a:pt x="68" y="184"/>
                    <a:pt x="0" y="192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D118D94-FA52-4247-3158-8E6DE02AE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536"/>
              <a:ext cx="96" cy="240"/>
            </a:xfrm>
            <a:custGeom>
              <a:avLst/>
              <a:gdLst>
                <a:gd name="T0" fmla="*/ 0 w 96"/>
                <a:gd name="T1" fmla="*/ 0 h 240"/>
                <a:gd name="T2" fmla="*/ 48 w 96"/>
                <a:gd name="T3" fmla="*/ 144 h 240"/>
                <a:gd name="T4" fmla="*/ 96 w 96"/>
                <a:gd name="T5" fmla="*/ 240 h 240"/>
                <a:gd name="T6" fmla="*/ 0 60000 65536"/>
                <a:gd name="T7" fmla="*/ 0 60000 65536"/>
                <a:gd name="T8" fmla="*/ 0 60000 65536"/>
                <a:gd name="T9" fmla="*/ 0 w 96"/>
                <a:gd name="T10" fmla="*/ 0 h 240"/>
                <a:gd name="T11" fmla="*/ 96 w 96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240">
                  <a:moveTo>
                    <a:pt x="0" y="0"/>
                  </a:moveTo>
                  <a:cubicBezTo>
                    <a:pt x="16" y="52"/>
                    <a:pt x="32" y="104"/>
                    <a:pt x="48" y="144"/>
                  </a:cubicBezTo>
                  <a:cubicBezTo>
                    <a:pt x="64" y="184"/>
                    <a:pt x="80" y="212"/>
                    <a:pt x="96" y="24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83F1C35-0CCA-4DA8-4AB9-AD0758C22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" y="1536"/>
              <a:ext cx="288" cy="240"/>
            </a:xfrm>
            <a:custGeom>
              <a:avLst/>
              <a:gdLst>
                <a:gd name="T0" fmla="*/ 0 w 288"/>
                <a:gd name="T1" fmla="*/ 0 h 240"/>
                <a:gd name="T2" fmla="*/ 96 w 288"/>
                <a:gd name="T3" fmla="*/ 144 h 240"/>
                <a:gd name="T4" fmla="*/ 288 w 288"/>
                <a:gd name="T5" fmla="*/ 240 h 240"/>
                <a:gd name="T6" fmla="*/ 0 60000 65536"/>
                <a:gd name="T7" fmla="*/ 0 60000 65536"/>
                <a:gd name="T8" fmla="*/ 0 60000 65536"/>
                <a:gd name="T9" fmla="*/ 0 w 288"/>
                <a:gd name="T10" fmla="*/ 0 h 240"/>
                <a:gd name="T11" fmla="*/ 288 w 28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240">
                  <a:moveTo>
                    <a:pt x="0" y="0"/>
                  </a:moveTo>
                  <a:cubicBezTo>
                    <a:pt x="24" y="52"/>
                    <a:pt x="48" y="104"/>
                    <a:pt x="96" y="144"/>
                  </a:cubicBezTo>
                  <a:cubicBezTo>
                    <a:pt x="144" y="184"/>
                    <a:pt x="216" y="212"/>
                    <a:pt x="288" y="24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F7A900D-6190-8FC4-F88A-2D2F0D764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1536"/>
              <a:ext cx="384" cy="192"/>
            </a:xfrm>
            <a:custGeom>
              <a:avLst/>
              <a:gdLst>
                <a:gd name="T0" fmla="*/ 0 w 384"/>
                <a:gd name="T1" fmla="*/ 0 h 192"/>
                <a:gd name="T2" fmla="*/ 144 w 384"/>
                <a:gd name="T3" fmla="*/ 96 h 192"/>
                <a:gd name="T4" fmla="*/ 384 w 384"/>
                <a:gd name="T5" fmla="*/ 192 h 192"/>
                <a:gd name="T6" fmla="*/ 0 60000 65536"/>
                <a:gd name="T7" fmla="*/ 0 60000 65536"/>
                <a:gd name="T8" fmla="*/ 0 60000 65536"/>
                <a:gd name="T9" fmla="*/ 0 w 384"/>
                <a:gd name="T10" fmla="*/ 0 h 192"/>
                <a:gd name="T11" fmla="*/ 384 w 38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192">
                  <a:moveTo>
                    <a:pt x="0" y="0"/>
                  </a:moveTo>
                  <a:cubicBezTo>
                    <a:pt x="40" y="32"/>
                    <a:pt x="80" y="64"/>
                    <a:pt x="144" y="96"/>
                  </a:cubicBezTo>
                  <a:cubicBezTo>
                    <a:pt x="208" y="128"/>
                    <a:pt x="344" y="176"/>
                    <a:pt x="384" y="192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BFDCEAC-048C-5B82-AD9E-51469F8E1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6" y="1488"/>
              <a:ext cx="96" cy="240"/>
            </a:xfrm>
            <a:custGeom>
              <a:avLst/>
              <a:gdLst>
                <a:gd name="T0" fmla="*/ 96 w 96"/>
                <a:gd name="T1" fmla="*/ 0 h 240"/>
                <a:gd name="T2" fmla="*/ 48 w 96"/>
                <a:gd name="T3" fmla="*/ 144 h 240"/>
                <a:gd name="T4" fmla="*/ 0 w 96"/>
                <a:gd name="T5" fmla="*/ 240 h 240"/>
                <a:gd name="T6" fmla="*/ 0 60000 65536"/>
                <a:gd name="T7" fmla="*/ 0 60000 65536"/>
                <a:gd name="T8" fmla="*/ 0 60000 65536"/>
                <a:gd name="T9" fmla="*/ 0 w 96"/>
                <a:gd name="T10" fmla="*/ 0 h 240"/>
                <a:gd name="T11" fmla="*/ 96 w 96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240">
                  <a:moveTo>
                    <a:pt x="96" y="0"/>
                  </a:moveTo>
                  <a:cubicBezTo>
                    <a:pt x="80" y="52"/>
                    <a:pt x="64" y="104"/>
                    <a:pt x="48" y="144"/>
                  </a:cubicBezTo>
                  <a:cubicBezTo>
                    <a:pt x="32" y="184"/>
                    <a:pt x="16" y="212"/>
                    <a:pt x="0" y="24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989C09F-D190-938F-CC4E-4E00000AE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1536"/>
              <a:ext cx="48" cy="144"/>
            </a:xfrm>
            <a:custGeom>
              <a:avLst/>
              <a:gdLst>
                <a:gd name="T0" fmla="*/ 48 w 48"/>
                <a:gd name="T1" fmla="*/ 0 h 144"/>
                <a:gd name="T2" fmla="*/ 0 w 48"/>
                <a:gd name="T3" fmla="*/ 144 h 144"/>
                <a:gd name="T4" fmla="*/ 0 60000 65536"/>
                <a:gd name="T5" fmla="*/ 0 60000 65536"/>
                <a:gd name="T6" fmla="*/ 0 w 48"/>
                <a:gd name="T7" fmla="*/ 0 h 144"/>
                <a:gd name="T8" fmla="*/ 48 w 48"/>
                <a:gd name="T9" fmla="*/ 144 h 14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8" h="144">
                  <a:moveTo>
                    <a:pt x="48" y="0"/>
                  </a:moveTo>
                  <a:cubicBezTo>
                    <a:pt x="48" y="0"/>
                    <a:pt x="24" y="72"/>
                    <a:pt x="0" y="144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72" name="Text Box 12">
              <a:extLst>
                <a:ext uri="{FF2B5EF4-FFF2-40B4-BE49-F238E27FC236}">
                  <a16:creationId xmlns:a16="http://schemas.microsoft.com/office/drawing/2014/main" id="{4BA63A7B-8502-2938-9445-28D18F009A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1616"/>
              <a:ext cx="280" cy="2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400" b="0" baseline="30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2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Text Box 13">
              <a:extLst>
                <a:ext uri="{FF2B5EF4-FFF2-40B4-BE49-F238E27FC236}">
                  <a16:creationId xmlns:a16="http://schemas.microsoft.com/office/drawing/2014/main" id="{E1105C2F-8AEB-8CCA-AFB1-CF96BD33CE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1712"/>
              <a:ext cx="280" cy="2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400" b="0" baseline="30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sz="24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Text Box 14">
              <a:extLst>
                <a:ext uri="{FF2B5EF4-FFF2-40B4-BE49-F238E27FC236}">
                  <a16:creationId xmlns:a16="http://schemas.microsoft.com/office/drawing/2014/main" id="{BF7D4154-542D-1D14-38E9-4891BFD887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721"/>
              <a:ext cx="319" cy="2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400" b="0" baseline="30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endParaRPr lang="en-US" sz="2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Text Box 15">
              <a:extLst>
                <a:ext uri="{FF2B5EF4-FFF2-40B4-BE49-F238E27FC236}">
                  <a16:creationId xmlns:a16="http://schemas.microsoft.com/office/drawing/2014/main" id="{844C3A6E-2BED-2531-4842-62D2C7F74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1760"/>
              <a:ext cx="319" cy="2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400" b="0" baseline="30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-2</a:t>
              </a:r>
              <a:endParaRPr lang="en-US" sz="2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Text Box 16">
              <a:extLst>
                <a:ext uri="{FF2B5EF4-FFF2-40B4-BE49-F238E27FC236}">
                  <a16:creationId xmlns:a16="http://schemas.microsoft.com/office/drawing/2014/main" id="{7A5426CE-4790-C9F4-E3F5-76ED93093C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1760"/>
              <a:ext cx="319" cy="2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400" b="0" baseline="30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-3</a:t>
              </a:r>
              <a:endParaRPr lang="en-US" sz="2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Text Box 17">
              <a:extLst>
                <a:ext uri="{FF2B5EF4-FFF2-40B4-BE49-F238E27FC236}">
                  <a16:creationId xmlns:a16="http://schemas.microsoft.com/office/drawing/2014/main" id="{5AD5C18D-3737-D1ED-9BEE-3A8AA4555F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664"/>
              <a:ext cx="319" cy="2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400" b="0" baseline="30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-4</a:t>
              </a:r>
              <a:endParaRPr lang="en-US" sz="24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93047C2-D5B1-D387-114D-DA9E7792F20C}"/>
              </a:ext>
            </a:extLst>
          </p:cNvPr>
          <p:cNvGrpSpPr/>
          <p:nvPr/>
        </p:nvGrpSpPr>
        <p:grpSpPr>
          <a:xfrm>
            <a:off x="3361980" y="5712503"/>
            <a:ext cx="5485163" cy="961262"/>
            <a:chOff x="6215443" y="2518713"/>
            <a:chExt cx="5485163" cy="96126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A5C563-5C1B-E81E-D2FF-C4B725F49D4A}"/>
                </a:ext>
              </a:extLst>
            </p:cNvPr>
            <p:cNvSpPr txBox="1"/>
            <p:nvPr/>
          </p:nvSpPr>
          <p:spPr>
            <a:xfrm>
              <a:off x="8931808" y="288268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3062450-6573-C167-25EF-520FE117E1B7}"/>
                </a:ext>
              </a:extLst>
            </p:cNvPr>
            <p:cNvSpPr txBox="1"/>
            <p:nvPr/>
          </p:nvSpPr>
          <p:spPr>
            <a:xfrm>
              <a:off x="6365516" y="288268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0895E22-6789-A3BB-FFB6-62F1BBF3170A}"/>
                </a:ext>
              </a:extLst>
            </p:cNvPr>
            <p:cNvSpPr txBox="1"/>
            <p:nvPr/>
          </p:nvSpPr>
          <p:spPr>
            <a:xfrm>
              <a:off x="7220947" y="288268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02CAD6D-5608-D565-641F-CE91DA112B64}"/>
                </a:ext>
              </a:extLst>
            </p:cNvPr>
            <p:cNvSpPr txBox="1"/>
            <p:nvPr/>
          </p:nvSpPr>
          <p:spPr>
            <a:xfrm>
              <a:off x="8076378" y="288268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8A99045-0FDF-B928-B13E-53CED01AB9AC}"/>
                    </a:ext>
                  </a:extLst>
                </p:cNvPr>
                <p:cNvSpPr/>
                <p:nvPr/>
              </p:nvSpPr>
              <p:spPr>
                <a:xfrm>
                  <a:off x="7068790" y="2518713"/>
                  <a:ext cx="67332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∗</m:t>
                        </m:r>
                        <m:r>
                          <a:rPr lang="en-US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558E997-908F-CA46-9E9B-448284D1E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8790" y="2518713"/>
                  <a:ext cx="673325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81BE6E38-F3A0-6BBB-AF31-AD9E9D88DF0E}"/>
                    </a:ext>
                  </a:extLst>
                </p:cNvPr>
                <p:cNvSpPr/>
                <p:nvPr/>
              </p:nvSpPr>
              <p:spPr>
                <a:xfrm>
                  <a:off x="6215443" y="2518713"/>
                  <a:ext cx="66915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∗</m:t>
                        </m:r>
                        <m:r>
                          <a:rPr lang="en-US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9768565-AD76-7745-AB63-29D596C70B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5443" y="2518713"/>
                  <a:ext cx="669158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68EF7B4-34FD-9021-08DC-6B5949A1178B}"/>
                    </a:ext>
                  </a:extLst>
                </p:cNvPr>
                <p:cNvSpPr/>
                <p:nvPr/>
              </p:nvSpPr>
              <p:spPr>
                <a:xfrm>
                  <a:off x="7830445" y="2518713"/>
                  <a:ext cx="955454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∗</m:t>
                        </m:r>
                        <m:r>
                          <a:rPr lang="en-US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1/2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EB5BD4A-0FFB-AC40-BB18-AF287B785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445" y="2518713"/>
                  <a:ext cx="955454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CB164CE-F8A0-242E-849F-5EE087F7F16E}"/>
                    </a:ext>
                  </a:extLst>
                </p:cNvPr>
                <p:cNvSpPr/>
                <p:nvPr/>
              </p:nvSpPr>
              <p:spPr>
                <a:xfrm>
                  <a:off x="8822986" y="2518713"/>
                  <a:ext cx="955454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lang="en-US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∗</m:t>
                        </m:r>
                        <m:r>
                          <a:rPr lang="en-US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1/4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F6A6E34-C439-9A4E-BB97-C6A7E3553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2986" y="2518713"/>
                  <a:ext cx="95545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76454ED-CED0-688C-4B06-020B2991061E}"/>
                </a:ext>
              </a:extLst>
            </p:cNvPr>
            <p:cNvSpPr txBox="1"/>
            <p:nvPr/>
          </p:nvSpPr>
          <p:spPr>
            <a:xfrm>
              <a:off x="9868088" y="288268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04AD666-D087-1AF1-29DA-30A9E3BB3661}"/>
                    </a:ext>
                  </a:extLst>
                </p:cNvPr>
                <p:cNvSpPr/>
                <p:nvPr/>
              </p:nvSpPr>
              <p:spPr>
                <a:xfrm>
                  <a:off x="9759266" y="2518713"/>
                  <a:ext cx="955454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−3</m:t>
                            </m:r>
                          </m:sub>
                        </m:sSub>
                        <m:r>
                          <a:rPr lang="en-US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∗</m:t>
                        </m:r>
                        <m:r>
                          <a:rPr lang="en-US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1/8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2806A560-64CF-B34D-8599-EB2B5F76EE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266" y="2518713"/>
                  <a:ext cx="955454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54F5F61-8AF2-BA60-7D80-8EC590C16FE8}"/>
                </a:ext>
              </a:extLst>
            </p:cNvPr>
            <p:cNvSpPr txBox="1"/>
            <p:nvPr/>
          </p:nvSpPr>
          <p:spPr>
            <a:xfrm>
              <a:off x="10804174" y="288268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E44C240-2AB2-AF92-96F9-22CDF1426EE7}"/>
                    </a:ext>
                  </a:extLst>
                </p:cNvPr>
                <p:cNvSpPr/>
                <p:nvPr/>
              </p:nvSpPr>
              <p:spPr>
                <a:xfrm>
                  <a:off x="10645765" y="2518713"/>
                  <a:ext cx="105484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−4</m:t>
                            </m:r>
                          </m:sub>
                        </m:sSub>
                        <m:r>
                          <a:rPr lang="en-US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∗</m:t>
                        </m:r>
                        <m:r>
                          <a:rPr lang="en-US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1/16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7796EA2-3F06-1F45-88D8-B67D6670A3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5765" y="2518713"/>
                  <a:ext cx="105484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4203B3-7347-B85F-B3F0-C1C3CDA84ADF}"/>
                </a:ext>
              </a:extLst>
            </p:cNvPr>
            <p:cNvSpPr/>
            <p:nvPr/>
          </p:nvSpPr>
          <p:spPr>
            <a:xfrm>
              <a:off x="7796939" y="3328788"/>
              <a:ext cx="151187" cy="1511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219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2" grpId="0" uiExpand="1" build="p" animBg="1"/>
      <p:bldP spid="4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C67B36A-75E1-0C4A-843A-23E5F96B993B}"/>
              </a:ext>
            </a:extLst>
          </p:cNvPr>
          <p:cNvSpPr/>
          <p:nvPr/>
        </p:nvSpPr>
        <p:spPr>
          <a:xfrm>
            <a:off x="662620" y="1223703"/>
            <a:ext cx="4013974" cy="46475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88" y="93154"/>
            <a:ext cx="11042023" cy="464642"/>
          </a:xfrm>
        </p:spPr>
        <p:txBody>
          <a:bodyPr/>
          <a:lstStyle/>
          <a:p>
            <a:r>
              <a:rPr lang="en-US" dirty="0"/>
              <a:t>Fixed Point Binary Number Divide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1593595" y="2655288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1 0 1 0 .0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843798" y="2680513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1593595" y="2688432"/>
            <a:ext cx="2028119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BAAF9F-8595-DC4C-AA80-EA0ABABEF63C}"/>
              </a:ext>
            </a:extLst>
          </p:cNvPr>
          <p:cNvCxnSpPr>
            <a:cxnSpLocks/>
          </p:cNvCxnSpPr>
          <p:nvPr/>
        </p:nvCxnSpPr>
        <p:spPr>
          <a:xfrm flipV="1">
            <a:off x="1593595" y="2688434"/>
            <a:ext cx="0" cy="346497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D0A6E55-D3EA-B547-A094-4BABD078381A}"/>
              </a:ext>
            </a:extLst>
          </p:cNvPr>
          <p:cNvSpPr txBox="1"/>
          <p:nvPr/>
        </p:nvSpPr>
        <p:spPr>
          <a:xfrm>
            <a:off x="1406321" y="3031421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-1 0 0 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A85A7D-CCC6-C64F-A16C-74B6EBADA2DC}"/>
              </a:ext>
            </a:extLst>
          </p:cNvPr>
          <p:cNvCxnSpPr>
            <a:cxnSpLocks/>
          </p:cNvCxnSpPr>
          <p:nvPr/>
        </p:nvCxnSpPr>
        <p:spPr>
          <a:xfrm>
            <a:off x="1599803" y="3427275"/>
            <a:ext cx="108307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17F21F0-B333-AB43-B27E-2C0B46AFBEA7}"/>
              </a:ext>
            </a:extLst>
          </p:cNvPr>
          <p:cNvSpPr txBox="1"/>
          <p:nvPr/>
        </p:nvSpPr>
        <p:spPr>
          <a:xfrm>
            <a:off x="1943464" y="338010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F4E794-E870-B740-8378-0EC751BE018D}"/>
              </a:ext>
            </a:extLst>
          </p:cNvPr>
          <p:cNvSpPr txBox="1"/>
          <p:nvPr/>
        </p:nvSpPr>
        <p:spPr>
          <a:xfrm>
            <a:off x="945193" y="1227535"/>
            <a:ext cx="3772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Consider 10/4 = 2.5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5B08E3-FA44-4E4F-8804-88D5405953A8}"/>
              </a:ext>
            </a:extLst>
          </p:cNvPr>
          <p:cNvSpPr txBox="1"/>
          <p:nvPr/>
        </p:nvSpPr>
        <p:spPr>
          <a:xfrm>
            <a:off x="2327887" y="220071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96B15C-9C99-194E-978F-9488DF1FACFE}"/>
              </a:ext>
            </a:extLst>
          </p:cNvPr>
          <p:cNvSpPr txBox="1"/>
          <p:nvPr/>
        </p:nvSpPr>
        <p:spPr>
          <a:xfrm>
            <a:off x="2696899" y="22097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1F77E7-780A-9E4C-9F90-389B0D556405}"/>
              </a:ext>
            </a:extLst>
          </p:cNvPr>
          <p:cNvSpPr txBox="1"/>
          <p:nvPr/>
        </p:nvSpPr>
        <p:spPr>
          <a:xfrm>
            <a:off x="3097115" y="220586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.1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66D3ACF-D7B9-5B44-8D08-BAEE8675FD33}"/>
              </a:ext>
            </a:extLst>
          </p:cNvPr>
          <p:cNvGrpSpPr/>
          <p:nvPr/>
        </p:nvGrpSpPr>
        <p:grpSpPr>
          <a:xfrm>
            <a:off x="2675043" y="2999065"/>
            <a:ext cx="345786" cy="837008"/>
            <a:chOff x="2149863" y="1660078"/>
            <a:chExt cx="345786" cy="83700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1CEB7D-FB8B-7B42-8A21-89C4E83D4BDC}"/>
                </a:ext>
              </a:extLst>
            </p:cNvPr>
            <p:cNvSpPr txBox="1"/>
            <p:nvPr/>
          </p:nvSpPr>
          <p:spPr>
            <a:xfrm>
              <a:off x="2149863" y="2035421"/>
              <a:ext cx="345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 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AA1B626-A515-C943-90B6-6570506F41E7}"/>
                </a:ext>
              </a:extLst>
            </p:cNvPr>
            <p:cNvCxnSpPr>
              <a:cxnSpLocks/>
            </p:cNvCxnSpPr>
            <p:nvPr/>
          </p:nvCxnSpPr>
          <p:spPr>
            <a:xfrm>
              <a:off x="2334981" y="1660078"/>
              <a:ext cx="1399" cy="49402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48F6E12-7C11-CE4D-9261-711CD4CE5067}"/>
              </a:ext>
            </a:extLst>
          </p:cNvPr>
          <p:cNvGrpSpPr/>
          <p:nvPr/>
        </p:nvGrpSpPr>
        <p:grpSpPr>
          <a:xfrm>
            <a:off x="3230953" y="3003722"/>
            <a:ext cx="345786" cy="1637392"/>
            <a:chOff x="2200394" y="1042087"/>
            <a:chExt cx="345786" cy="163739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6AE17D9-38FF-D540-BEA0-8580E3E4014E}"/>
                </a:ext>
              </a:extLst>
            </p:cNvPr>
            <p:cNvSpPr txBox="1"/>
            <p:nvPr/>
          </p:nvSpPr>
          <p:spPr>
            <a:xfrm>
              <a:off x="2200394" y="2217814"/>
              <a:ext cx="345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 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8ED2EE3-D793-0E4A-9DA3-1F5892675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7658" y="1042087"/>
              <a:ext cx="4927" cy="11658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CB44CB7-C776-6F6F-3DDF-7EC7CEB4062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25D60-E7A8-92E2-17ED-4BE4D5077EB5}"/>
              </a:ext>
            </a:extLst>
          </p:cNvPr>
          <p:cNvSpPr txBox="1"/>
          <p:nvPr/>
        </p:nvSpPr>
        <p:spPr>
          <a:xfrm>
            <a:off x="1759087" y="3787995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-0 0 0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342067-6B49-2DFB-33D0-E1BD29432384}"/>
              </a:ext>
            </a:extLst>
          </p:cNvPr>
          <p:cNvSpPr txBox="1"/>
          <p:nvPr/>
        </p:nvSpPr>
        <p:spPr>
          <a:xfrm>
            <a:off x="1959420" y="2223919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2A74CB-57AE-B334-0A70-4DEBF51DAD1E}"/>
              </a:ext>
            </a:extLst>
          </p:cNvPr>
          <p:cNvSpPr txBox="1"/>
          <p:nvPr/>
        </p:nvSpPr>
        <p:spPr>
          <a:xfrm>
            <a:off x="1572837" y="2242727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96276D-4379-3675-2EBE-86D35BF90419}"/>
              </a:ext>
            </a:extLst>
          </p:cNvPr>
          <p:cNvCxnSpPr>
            <a:cxnSpLocks/>
          </p:cNvCxnSpPr>
          <p:nvPr/>
        </p:nvCxnSpPr>
        <p:spPr>
          <a:xfrm>
            <a:off x="1941849" y="4192044"/>
            <a:ext cx="108307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6985AF-F43A-FA6C-9360-7F241D0FECF4}"/>
              </a:ext>
            </a:extLst>
          </p:cNvPr>
          <p:cNvSpPr txBox="1"/>
          <p:nvPr/>
        </p:nvSpPr>
        <p:spPr>
          <a:xfrm>
            <a:off x="2314028" y="417340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678846-B9EF-3206-92D4-64A553B1948B}"/>
              </a:ext>
            </a:extLst>
          </p:cNvPr>
          <p:cNvCxnSpPr>
            <a:cxnSpLocks/>
          </p:cNvCxnSpPr>
          <p:nvPr/>
        </p:nvCxnSpPr>
        <p:spPr>
          <a:xfrm>
            <a:off x="2194918" y="4900530"/>
            <a:ext cx="142679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A26842B-6CB6-B16A-C494-406FD7DAFD61}"/>
              </a:ext>
            </a:extLst>
          </p:cNvPr>
          <p:cNvSpPr txBox="1"/>
          <p:nvPr/>
        </p:nvSpPr>
        <p:spPr>
          <a:xfrm>
            <a:off x="2146554" y="4509758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-1 0  0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2ADAFE-8347-B43C-EDB3-A63608E62412}"/>
              </a:ext>
            </a:extLst>
          </p:cNvPr>
          <p:cNvSpPr txBox="1"/>
          <p:nvPr/>
        </p:nvSpPr>
        <p:spPr>
          <a:xfrm>
            <a:off x="3218568" y="500375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1FC1AE9-A8F3-953D-1C1A-4C9767C948CA}"/>
              </a:ext>
            </a:extLst>
          </p:cNvPr>
          <p:cNvGrpSpPr/>
          <p:nvPr/>
        </p:nvGrpSpPr>
        <p:grpSpPr>
          <a:xfrm>
            <a:off x="6171219" y="1223703"/>
            <a:ext cx="4282386" cy="4647527"/>
            <a:chOff x="6171219" y="1223703"/>
            <a:chExt cx="4282386" cy="464752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84F573E-E1BF-0671-A60C-CDE3233A8BD1}"/>
                </a:ext>
              </a:extLst>
            </p:cNvPr>
            <p:cNvSpPr/>
            <p:nvPr/>
          </p:nvSpPr>
          <p:spPr>
            <a:xfrm>
              <a:off x="6171219" y="1223703"/>
              <a:ext cx="4261694" cy="4647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F3E446-E915-801D-40A2-A8F5299DA560}"/>
                </a:ext>
              </a:extLst>
            </p:cNvPr>
            <p:cNvSpPr txBox="1"/>
            <p:nvPr/>
          </p:nvSpPr>
          <p:spPr>
            <a:xfrm>
              <a:off x="7102194" y="2655288"/>
              <a:ext cx="2396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1 0 1 0 .0 0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7C30B25-5969-1CEB-7211-0601C731E61B}"/>
                </a:ext>
              </a:extLst>
            </p:cNvPr>
            <p:cNvSpPr txBox="1"/>
            <p:nvPr/>
          </p:nvSpPr>
          <p:spPr>
            <a:xfrm>
              <a:off x="6228444" y="2671448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1000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2AF6E9-4D86-4C27-EA46-80C5FFB94267}"/>
                </a:ext>
              </a:extLst>
            </p:cNvPr>
            <p:cNvCxnSpPr>
              <a:cxnSpLocks/>
            </p:cNvCxnSpPr>
            <p:nvPr/>
          </p:nvCxnSpPr>
          <p:spPr>
            <a:xfrm>
              <a:off x="7102194" y="2688432"/>
              <a:ext cx="2028119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795B9B-2228-E1BA-E380-EC4FC1DC5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2194" y="2688434"/>
              <a:ext cx="0" cy="346497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77BC4C-4882-EEFA-2AAC-DCB89EDF88B9}"/>
                </a:ext>
              </a:extLst>
            </p:cNvPr>
            <p:cNvSpPr txBox="1"/>
            <p:nvPr/>
          </p:nvSpPr>
          <p:spPr>
            <a:xfrm>
              <a:off x="6914920" y="3031421"/>
              <a:ext cx="1843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-1 0 0 0 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CB71AF-2961-C4BC-53B9-18063277F65F}"/>
                </a:ext>
              </a:extLst>
            </p:cNvPr>
            <p:cNvCxnSpPr>
              <a:cxnSpLocks/>
            </p:cNvCxnSpPr>
            <p:nvPr/>
          </p:nvCxnSpPr>
          <p:spPr>
            <a:xfrm>
              <a:off x="7108402" y="3427275"/>
              <a:ext cx="1425122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34708F-C997-B6F2-C90E-895039A022FB}"/>
                </a:ext>
              </a:extLst>
            </p:cNvPr>
            <p:cNvSpPr txBox="1"/>
            <p:nvPr/>
          </p:nvSpPr>
          <p:spPr>
            <a:xfrm>
              <a:off x="7499321" y="3411876"/>
              <a:ext cx="11063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0 1 0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168CC3B-F32E-CE45-8587-7F7F00488C6E}"/>
                </a:ext>
              </a:extLst>
            </p:cNvPr>
            <p:cNvSpPr txBox="1"/>
            <p:nvPr/>
          </p:nvSpPr>
          <p:spPr>
            <a:xfrm>
              <a:off x="6453792" y="1227535"/>
              <a:ext cx="39998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50000"/>
                    </a:schemeClr>
                  </a:solidFill>
                </a:rPr>
                <a:t>Consider 10/8 = 1.25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5D75A95-AEE0-224F-6396-C7ABEF342DD2}"/>
                </a:ext>
              </a:extLst>
            </p:cNvPr>
            <p:cNvSpPr txBox="1"/>
            <p:nvPr/>
          </p:nvSpPr>
          <p:spPr>
            <a:xfrm>
              <a:off x="7836486" y="2200714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B73B195-69CD-16D9-DFEF-244D2FF3603D}"/>
                </a:ext>
              </a:extLst>
            </p:cNvPr>
            <p:cNvSpPr txBox="1"/>
            <p:nvPr/>
          </p:nvSpPr>
          <p:spPr>
            <a:xfrm>
              <a:off x="8205498" y="2209783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DC3A805-1EA5-2AE5-F5BB-E4ECEF6BD3E9}"/>
                </a:ext>
              </a:extLst>
            </p:cNvPr>
            <p:cNvSpPr txBox="1"/>
            <p:nvPr/>
          </p:nvSpPr>
          <p:spPr>
            <a:xfrm>
              <a:off x="8605714" y="2205862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.0 1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10BC020-D29E-2F20-DA9F-2AC66A760E3B}"/>
                </a:ext>
              </a:extLst>
            </p:cNvPr>
            <p:cNvGrpSpPr/>
            <p:nvPr/>
          </p:nvGrpSpPr>
          <p:grpSpPr>
            <a:xfrm>
              <a:off x="8669016" y="3002788"/>
              <a:ext cx="345786" cy="864921"/>
              <a:chOff x="2129858" y="1041153"/>
              <a:chExt cx="345786" cy="864921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9639D42-37F0-63AE-8D0E-8B7DCA19063F}"/>
                  </a:ext>
                </a:extLst>
              </p:cNvPr>
              <p:cNvSpPr txBox="1"/>
              <p:nvPr/>
            </p:nvSpPr>
            <p:spPr>
              <a:xfrm>
                <a:off x="2129858" y="1444409"/>
                <a:ext cx="345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 </a:t>
                </a:r>
              </a:p>
            </p:txBody>
          </p: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151A3859-B46D-B652-34C8-DF9CABC9E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5984" y="1041153"/>
                <a:ext cx="0" cy="486573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B36EA35-1045-C260-85EE-3DACC7528A46}"/>
                </a:ext>
              </a:extLst>
            </p:cNvPr>
            <p:cNvSpPr txBox="1"/>
            <p:nvPr/>
          </p:nvSpPr>
          <p:spPr>
            <a:xfrm>
              <a:off x="7368493" y="3767594"/>
              <a:ext cx="1843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-0 0 0 0 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A8A0A00-516A-196A-34CE-E4108A194243}"/>
                </a:ext>
              </a:extLst>
            </p:cNvPr>
            <p:cNvSpPr txBox="1"/>
            <p:nvPr/>
          </p:nvSpPr>
          <p:spPr>
            <a:xfrm>
              <a:off x="7468019" y="2223919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F5F2E95-A656-430C-6AD0-CF349B232214}"/>
                </a:ext>
              </a:extLst>
            </p:cNvPr>
            <p:cNvSpPr txBox="1"/>
            <p:nvPr/>
          </p:nvSpPr>
          <p:spPr>
            <a:xfrm>
              <a:off x="7081436" y="2242727"/>
              <a:ext cx="369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76197DF-5CAD-F6A9-D972-BC1A3C357695}"/>
                </a:ext>
              </a:extLst>
            </p:cNvPr>
            <p:cNvCxnSpPr>
              <a:cxnSpLocks/>
            </p:cNvCxnSpPr>
            <p:nvPr/>
          </p:nvCxnSpPr>
          <p:spPr>
            <a:xfrm>
              <a:off x="7450448" y="4192044"/>
              <a:ext cx="1532210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F3EE0BC-6618-7DF1-0383-EED78EB6B323}"/>
                </a:ext>
              </a:extLst>
            </p:cNvPr>
            <p:cNvSpPr txBox="1"/>
            <p:nvPr/>
          </p:nvSpPr>
          <p:spPr>
            <a:xfrm>
              <a:off x="7915292" y="4179449"/>
              <a:ext cx="11063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1 0 0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2369BE4-3567-313F-DB54-2ADB1AA8E2F9}"/>
                </a:ext>
              </a:extLst>
            </p:cNvPr>
            <p:cNvCxnSpPr>
              <a:cxnSpLocks/>
            </p:cNvCxnSpPr>
            <p:nvPr/>
          </p:nvCxnSpPr>
          <p:spPr>
            <a:xfrm>
              <a:off x="7703517" y="4900530"/>
              <a:ext cx="2210834" cy="0"/>
            </a:xfrm>
            <a:prstGeom prst="line">
              <a:avLst/>
            </a:pr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3A0BF24-715F-C3F1-85DF-9388620A2112}"/>
                </a:ext>
              </a:extLst>
            </p:cNvPr>
            <p:cNvSpPr txBox="1"/>
            <p:nvPr/>
          </p:nvSpPr>
          <p:spPr>
            <a:xfrm>
              <a:off x="7747129" y="4497952"/>
              <a:ext cx="1843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-1 0 0 0 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AEA8AFB-B1F8-E1E1-17E7-858180853C7F}"/>
                </a:ext>
              </a:extLst>
            </p:cNvPr>
            <p:cNvSpPr txBox="1"/>
            <p:nvPr/>
          </p:nvSpPr>
          <p:spPr>
            <a:xfrm>
              <a:off x="9014109" y="4959617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 </a:t>
              </a: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A602A10-6E3B-32B5-4E04-98E97DA6AABD}"/>
                </a:ext>
              </a:extLst>
            </p:cNvPr>
            <p:cNvGrpSpPr/>
            <p:nvPr/>
          </p:nvGrpSpPr>
          <p:grpSpPr>
            <a:xfrm>
              <a:off x="9061554" y="3082107"/>
              <a:ext cx="345786" cy="1544955"/>
              <a:chOff x="2088736" y="1036982"/>
              <a:chExt cx="345786" cy="1544955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EC33647-782F-2394-51FB-394C37F83D85}"/>
                  </a:ext>
                </a:extLst>
              </p:cNvPr>
              <p:cNvSpPr txBox="1"/>
              <p:nvPr/>
            </p:nvSpPr>
            <p:spPr>
              <a:xfrm>
                <a:off x="2088736" y="2120272"/>
                <a:ext cx="345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 </a:t>
                </a:r>
              </a:p>
            </p:txBody>
          </p: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44C26BFC-24ED-836D-796F-C8AF3F6BA80D}"/>
                  </a:ext>
                </a:extLst>
              </p:cNvPr>
              <p:cNvCxnSpPr>
                <a:cxnSpLocks/>
                <a:endCxn id="131" idx="0"/>
              </p:cNvCxnSpPr>
              <p:nvPr/>
            </p:nvCxnSpPr>
            <p:spPr>
              <a:xfrm flipH="1">
                <a:off x="2261629" y="1036982"/>
                <a:ext cx="59172" cy="108329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256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Point Binary Number Limitations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E7D76B-3148-FE68-D74D-098B38B6490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70252" y="954225"/>
            <a:ext cx="8669359" cy="52372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Limitation #1</a:t>
            </a:r>
          </a:p>
          <a:p>
            <a:pPr marL="552450" lvl="1">
              <a:tabLst>
                <a:tab pos="1828800" algn="l"/>
              </a:tabLst>
            </a:pPr>
            <a:r>
              <a:rPr lang="en-US" sz="2400" dirty="0">
                <a:solidFill>
                  <a:schemeClr val="accent6"/>
                </a:solidFill>
              </a:rPr>
              <a:t>Can only exactly represent numbers of the form x/2</a:t>
            </a:r>
            <a:r>
              <a:rPr lang="en-US" sz="2400" baseline="32000" dirty="0">
                <a:solidFill>
                  <a:schemeClr val="accent6"/>
                </a:solidFill>
              </a:rPr>
              <a:t>k</a:t>
            </a:r>
            <a:endParaRPr lang="en-US" sz="2400" dirty="0">
              <a:solidFill>
                <a:schemeClr val="accent6"/>
              </a:solidFill>
            </a:endParaRPr>
          </a:p>
          <a:p>
            <a:pPr marL="838200" lvl="2">
              <a:tabLst>
                <a:tab pos="1828800" algn="l"/>
              </a:tabLst>
            </a:pPr>
            <a:r>
              <a:rPr lang="en-US" sz="2000" dirty="0">
                <a:solidFill>
                  <a:schemeClr val="accent6"/>
                </a:solidFill>
              </a:rPr>
              <a:t>Other rational numbers have repeating bit representations</a:t>
            </a:r>
          </a:p>
          <a:p>
            <a:pPr lvl="4">
              <a:tabLst>
                <a:tab pos="1828800" algn="l"/>
              </a:tabLst>
            </a:pPr>
            <a:endParaRPr lang="en-US" sz="400" dirty="0">
              <a:solidFill>
                <a:schemeClr val="accent6"/>
              </a:solidFill>
            </a:endParaRPr>
          </a:p>
          <a:p>
            <a:pPr marL="354012" lvl="1" indent="0">
              <a:buNone/>
              <a:tabLst>
                <a:tab pos="1828800" algn="l"/>
              </a:tabLst>
            </a:pPr>
            <a:r>
              <a:rPr lang="en-US" sz="2400" dirty="0">
                <a:solidFill>
                  <a:schemeClr val="accent6"/>
                </a:solidFill>
              </a:rPr>
              <a:t> Value	Representation</a:t>
            </a:r>
          </a:p>
          <a:p>
            <a:pPr marL="604837" lvl="2" indent="0">
              <a:buNone/>
              <a:tabLst>
                <a:tab pos="1828800" algn="l"/>
              </a:tabLst>
            </a:pPr>
            <a:r>
              <a:rPr lang="en-US" sz="2000" dirty="0">
                <a:solidFill>
                  <a:schemeClr val="accent6"/>
                </a:solidFill>
              </a:rPr>
              <a:t>1/3	</a:t>
            </a:r>
            <a:r>
              <a:rPr lang="en-US" sz="2000" b="1" dirty="0">
                <a:solidFill>
                  <a:schemeClr val="accent6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0.0101010101[01]…</a:t>
            </a:r>
            <a:r>
              <a:rPr lang="en-US" sz="2000" b="1" baseline="-6000" dirty="0">
                <a:solidFill>
                  <a:schemeClr val="accent6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2</a:t>
            </a:r>
            <a:endParaRPr lang="en-US" sz="2000" b="1" dirty="0">
              <a:solidFill>
                <a:schemeClr val="accent6"/>
              </a:solidFill>
              <a:latin typeface="Courier New"/>
              <a:cs typeface="Courier New"/>
              <a:sym typeface="Monaco" charset="0"/>
            </a:endParaRPr>
          </a:p>
          <a:p>
            <a:pPr marL="604837" lvl="2" indent="0">
              <a:buNone/>
              <a:tabLst>
                <a:tab pos="1828800" algn="l"/>
              </a:tabLst>
            </a:pPr>
            <a:r>
              <a:rPr lang="en-US" sz="2000" dirty="0">
                <a:solidFill>
                  <a:schemeClr val="accent6"/>
                </a:solidFill>
              </a:rPr>
              <a:t>1/5	</a:t>
            </a:r>
            <a:r>
              <a:rPr lang="en-US" sz="2000" b="1" dirty="0">
                <a:solidFill>
                  <a:schemeClr val="accent6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0.001100110011[0011]…</a:t>
            </a:r>
            <a:r>
              <a:rPr lang="en-US" sz="2000" b="1" baseline="-6000" dirty="0">
                <a:solidFill>
                  <a:schemeClr val="accent6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2</a:t>
            </a:r>
            <a:endParaRPr lang="en-US" sz="2000" b="1" dirty="0">
              <a:solidFill>
                <a:schemeClr val="accent6"/>
              </a:solidFill>
              <a:latin typeface="Courier New"/>
              <a:cs typeface="Courier New"/>
              <a:sym typeface="Monaco" charset="0"/>
            </a:endParaRPr>
          </a:p>
          <a:p>
            <a:pPr marL="604837" lvl="2" indent="0">
              <a:buNone/>
              <a:tabLst>
                <a:tab pos="1828800" algn="l"/>
              </a:tabLst>
            </a:pPr>
            <a:r>
              <a:rPr lang="en-US" sz="2000" dirty="0">
                <a:solidFill>
                  <a:schemeClr val="accent6"/>
                </a:solidFill>
              </a:rPr>
              <a:t>1/10	</a:t>
            </a:r>
            <a:r>
              <a:rPr lang="en-US" sz="2000" b="1" dirty="0">
                <a:solidFill>
                  <a:schemeClr val="accent6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0.0001100110011[0011]…</a:t>
            </a:r>
            <a:r>
              <a:rPr lang="en-US" sz="2000" b="1" baseline="-6000" dirty="0">
                <a:solidFill>
                  <a:schemeClr val="accent6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2</a:t>
            </a:r>
            <a:endParaRPr lang="en-US" sz="2000" b="1" baseline="-6000" dirty="0">
              <a:solidFill>
                <a:schemeClr val="accent6"/>
              </a:solidFill>
              <a:latin typeface="Courier New"/>
              <a:cs typeface="Courier New"/>
              <a:sym typeface="Monaco" charset="0"/>
            </a:endParaRPr>
          </a:p>
          <a:p>
            <a:pPr>
              <a:tabLst>
                <a:tab pos="1828800" algn="l"/>
              </a:tabLst>
            </a:pPr>
            <a:endParaRPr lang="en-US" sz="2800" dirty="0">
              <a:solidFill>
                <a:schemeClr val="accent6"/>
              </a:solidFill>
            </a:endParaRPr>
          </a:p>
          <a:p>
            <a:pPr>
              <a:tabLst>
                <a:tab pos="1828800" algn="l"/>
              </a:tabLst>
            </a:pPr>
            <a:r>
              <a:rPr lang="en-US" sz="2800" dirty="0">
                <a:solidFill>
                  <a:schemeClr val="accent6"/>
                </a:solidFill>
              </a:rPr>
              <a:t>Limitation #2</a:t>
            </a:r>
          </a:p>
          <a:p>
            <a:pPr marL="552450" lvl="1">
              <a:tabLst>
                <a:tab pos="1828800" algn="l"/>
              </a:tabLst>
            </a:pPr>
            <a:r>
              <a:rPr lang="en-US" sz="2400" dirty="0">
                <a:solidFill>
                  <a:schemeClr val="accent6"/>
                </a:solidFill>
              </a:rPr>
              <a:t>Just one setting of binary point within the </a:t>
            </a:r>
            <a:r>
              <a:rPr lang="en-US" sz="2400" i="1" dirty="0">
                <a:solidFill>
                  <a:schemeClr val="accent6"/>
                </a:solidFill>
              </a:rPr>
              <a:t>w </a:t>
            </a:r>
            <a:r>
              <a:rPr lang="en-US" sz="2400" dirty="0">
                <a:solidFill>
                  <a:schemeClr val="accent6"/>
                </a:solidFill>
              </a:rPr>
              <a:t>bits</a:t>
            </a:r>
            <a:endParaRPr lang="en-US" sz="2400" dirty="0">
              <a:solidFill>
                <a:schemeClr val="accent6"/>
              </a:solidFill>
              <a:latin typeface="Monaco" charset="0"/>
              <a:sym typeface="Monaco" charset="0"/>
            </a:endParaRPr>
          </a:p>
          <a:p>
            <a:pPr marL="501650" lvl="1">
              <a:tabLst>
                <a:tab pos="1828800" algn="l"/>
              </a:tabLst>
            </a:pPr>
            <a:r>
              <a:rPr lang="en-US" sz="2200" dirty="0">
                <a:solidFill>
                  <a:schemeClr val="accent6"/>
                </a:solidFill>
              </a:rPr>
              <a:t>Limited range of numbers (very small values?  very large?)</a:t>
            </a:r>
            <a:endParaRPr lang="en-US" sz="2200" dirty="0">
              <a:solidFill>
                <a:schemeClr val="accent6"/>
              </a:solidFill>
              <a:latin typeface="Monaco" charset="0"/>
              <a:sym typeface="Monaco" charset="0"/>
            </a:endParaRP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44CB7-C776-6F6F-3DDF-7EC7CEB4062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4054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3FEEFE-8A5E-FC44-9AB9-C59FBC6024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20687" y="3998648"/>
            <a:ext cx="8447932" cy="2442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spcBef>
                <a:spcPct val="70000"/>
              </a:spcBef>
              <a:tabLst>
                <a:tab pos="4406900" algn="l"/>
              </a:tabLst>
            </a:pPr>
            <a:r>
              <a:rPr lang="en-US" sz="2800" dirty="0"/>
              <a:t>Computer hardware that supports this is called </a:t>
            </a:r>
            <a:r>
              <a:rPr lang="en-US" sz="2800" dirty="0">
                <a:solidFill>
                  <a:srgbClr val="FF0000"/>
                </a:solidFill>
              </a:rPr>
              <a:t>floating point hardware</a:t>
            </a:r>
            <a:r>
              <a:rPr lang="en-US" sz="2600" dirty="0"/>
              <a:t> due to the “floating” of the binary point</a:t>
            </a:r>
          </a:p>
          <a:p>
            <a:pPr>
              <a:lnSpc>
                <a:spcPct val="70000"/>
              </a:lnSpc>
              <a:spcBef>
                <a:spcPct val="70000"/>
              </a:spcBef>
              <a:tabLst>
                <a:tab pos="4406900" algn="l"/>
              </a:tabLst>
            </a:pPr>
            <a:r>
              <a:rPr lang="en-US" sz="2600" dirty="0"/>
              <a:t>Declare such variable in C as </a:t>
            </a:r>
            <a:r>
              <a:rPr lang="en-US" sz="2600" b="1" dirty="0">
                <a:latin typeface="Courier New" charset="0"/>
              </a:rPr>
              <a:t>float</a:t>
            </a:r>
            <a:r>
              <a:rPr lang="en-US" sz="2600" dirty="0"/>
              <a:t> (or </a:t>
            </a:r>
            <a:r>
              <a:rPr lang="en-US" sz="2600" b="1" dirty="0">
                <a:latin typeface="Courier New" charset="0"/>
              </a:rPr>
              <a:t>double</a:t>
            </a:r>
            <a:r>
              <a:rPr lang="en-US" sz="2600" dirty="0"/>
              <a:t>)</a:t>
            </a:r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4B4E4F-117D-1044-9935-7A9081D2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Notation Binary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7A1CE6-2E82-7D4C-BF01-517E6E181F00}"/>
              </a:ext>
            </a:extLst>
          </p:cNvPr>
          <p:cNvGrpSpPr/>
          <p:nvPr/>
        </p:nvGrpSpPr>
        <p:grpSpPr>
          <a:xfrm>
            <a:off x="1695953" y="1405933"/>
            <a:ext cx="7275514" cy="2182814"/>
            <a:chOff x="548640" y="1216152"/>
            <a:chExt cx="7275514" cy="2182814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C209A7C1-B52A-0247-92F0-10A79E5B6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226" y="2067082"/>
              <a:ext cx="2401298" cy="4735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+1.01</a:t>
              </a:r>
              <a:r>
                <a:rPr lang="en-US" sz="3200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×   </a:t>
              </a:r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baseline="30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endPara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5C5AB759-B05A-2144-8910-DB87EE0CFC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4604" y="2511553"/>
              <a:ext cx="2501901" cy="854076"/>
              <a:chOff x="2851" y="1339"/>
              <a:chExt cx="1576" cy="538"/>
            </a:xfrm>
          </p:grpSpPr>
          <p:sp>
            <p:nvSpPr>
              <p:cNvPr id="20" name="Rectangle 5">
                <a:extLst>
                  <a:ext uri="{FF2B5EF4-FFF2-40B4-BE49-F238E27FC236}">
                    <a16:creationId xmlns:a16="http://schemas.microsoft.com/office/drawing/2014/main" id="{F5A2F5DD-E167-294B-A961-968DE3259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3" y="1579"/>
                <a:ext cx="1334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radix (base)</a:t>
                </a:r>
              </a:p>
            </p:txBody>
          </p:sp>
          <p:sp>
            <p:nvSpPr>
              <p:cNvPr id="21" name="Line 6">
                <a:extLst>
                  <a:ext uri="{FF2B5EF4-FFF2-40B4-BE49-F238E27FC236}">
                    <a16:creationId xmlns:a16="http://schemas.microsoft.com/office/drawing/2014/main" id="{9A2F6E10-4CB5-854C-B6F6-26D929D69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" y="1339"/>
                <a:ext cx="232" cy="280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08D71CF-5E07-F343-BDBC-4445230374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6216" y="2468690"/>
              <a:ext cx="2205039" cy="930276"/>
              <a:chOff x="1060" y="1269"/>
              <a:chExt cx="1389" cy="586"/>
            </a:xfrm>
          </p:grpSpPr>
          <p:sp>
            <p:nvSpPr>
              <p:cNvPr id="18" name="Rectangle 8">
                <a:extLst>
                  <a:ext uri="{FF2B5EF4-FFF2-40B4-BE49-F238E27FC236}">
                    <a16:creationId xmlns:a16="http://schemas.microsoft.com/office/drawing/2014/main" id="{022B507C-EE9E-474F-AB2B-CA0A05991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" y="1557"/>
                <a:ext cx="1389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binary point</a:t>
                </a:r>
              </a:p>
            </p:txBody>
          </p:sp>
          <p:sp>
            <p:nvSpPr>
              <p:cNvPr id="19" name="Line 9">
                <a:extLst>
                  <a:ext uri="{FF2B5EF4-FFF2-40B4-BE49-F238E27FC236}">
                    <a16:creationId xmlns:a16="http://schemas.microsoft.com/office/drawing/2014/main" id="{F8D2732D-32F2-E147-96A9-67CC9E5DD8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3" y="1269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D2C1C2AA-15E5-C445-A5DB-592A1564E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9241" y="1216152"/>
              <a:ext cx="2474913" cy="906461"/>
              <a:chOff x="3024" y="523"/>
              <a:chExt cx="1559" cy="571"/>
            </a:xfrm>
          </p:grpSpPr>
          <p:sp>
            <p:nvSpPr>
              <p:cNvPr id="14" name="Line 11">
                <a:extLst>
                  <a:ext uri="{FF2B5EF4-FFF2-40B4-BE49-F238E27FC236}">
                    <a16:creationId xmlns:a16="http://schemas.microsoft.com/office/drawing/2014/main" id="{82D36E50-65C7-D343-B49A-6FF1CE3123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4" y="912"/>
                <a:ext cx="461" cy="182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" name="Group 12">
                <a:extLst>
                  <a:ext uri="{FF2B5EF4-FFF2-40B4-BE49-F238E27FC236}">
                    <a16:creationId xmlns:a16="http://schemas.microsoft.com/office/drawing/2014/main" id="{F9416482-8D8F-1E47-A9AF-DF291B90E1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523"/>
                <a:ext cx="1175" cy="538"/>
                <a:chOff x="3408" y="523"/>
                <a:chExt cx="1175" cy="538"/>
              </a:xfrm>
            </p:grpSpPr>
            <p:sp>
              <p:nvSpPr>
                <p:cNvPr id="16" name="Rectangle 13">
                  <a:extLst>
                    <a:ext uri="{FF2B5EF4-FFF2-40B4-BE49-F238E27FC236}">
                      <a16:creationId xmlns:a16="http://schemas.microsoft.com/office/drawing/2014/main" id="{DB30D81B-A008-ED4D-9EAE-7FBE690E0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5" y="763"/>
                  <a:ext cx="1098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exponent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" name="Rectangle 14">
                  <a:extLst>
                    <a:ext uri="{FF2B5EF4-FFF2-40B4-BE49-F238E27FC236}">
                      <a16:creationId xmlns:a16="http://schemas.microsoft.com/office/drawing/2014/main" id="{39624E1A-07A4-5646-BCF8-B2A9B4DEF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523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2A205D2-9784-9247-9474-302082615A01}"/>
                </a:ext>
              </a:extLst>
            </p:cNvPr>
            <p:cNvGrpSpPr/>
            <p:nvPr/>
          </p:nvGrpSpPr>
          <p:grpSpPr>
            <a:xfrm>
              <a:off x="548640" y="1224090"/>
              <a:ext cx="3429000" cy="873156"/>
              <a:chOff x="548640" y="1224090"/>
              <a:chExt cx="3429000" cy="873156"/>
            </a:xfrm>
          </p:grpSpPr>
          <p:grpSp>
            <p:nvGrpSpPr>
              <p:cNvPr id="10" name="Group 10">
                <a:extLst>
                  <a:ext uri="{FF2B5EF4-FFF2-40B4-BE49-F238E27FC236}">
                    <a16:creationId xmlns:a16="http://schemas.microsoft.com/office/drawing/2014/main" id="{A2FCC2CA-C5DE-C24D-877A-0F2D12F9E5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" y="1224090"/>
                <a:ext cx="3206753" cy="712788"/>
                <a:chOff x="0" y="528"/>
                <a:chExt cx="2020" cy="449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49DB488-4379-9F49-B925-420171F4DB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" y="679"/>
                  <a:ext cx="1041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mantissa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" name="Rectangle 13">
                  <a:extLst>
                    <a:ext uri="{FF2B5EF4-FFF2-40B4-BE49-F238E27FC236}">
                      <a16:creationId xmlns:a16="http://schemas.microsoft.com/office/drawing/2014/main" id="{FB1B953C-CE2C-5848-AE19-082D0C6D3B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28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E553CAEC-3F45-7B4F-9DD9-BAC27D0A5EC8}"/>
                  </a:ext>
                </a:extLst>
              </p:cNvPr>
              <p:cNvSpPr/>
              <p:nvPr/>
            </p:nvSpPr>
            <p:spPr bwMode="auto">
              <a:xfrm rot="5400000">
                <a:off x="3474720" y="1594326"/>
                <a:ext cx="182880" cy="822960"/>
              </a:xfrm>
              <a:prstGeom prst="leftBrace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itchFamily="34" charset="0"/>
                </a:endParaRPr>
              </a:p>
            </p:txBody>
          </p:sp>
        </p:grp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EE3BB796-2013-434D-BD01-BF9F23812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2697" y="2564443"/>
            <a:ext cx="806311" cy="4735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3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B9DA3D34-1CFB-AE42-BA5A-5C211A6CF6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61228" y="2515734"/>
            <a:ext cx="822960" cy="285473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headEnd type="triangle" w="med" len="med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05799A-B4AF-A842-B149-A1EA79FE0D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5080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7C4CC7-9B50-5147-BC0F-EE63D7722E1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98576" y="1745337"/>
            <a:ext cx="8511601" cy="362029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Analogous to scientific notation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In Decimal:</a:t>
            </a:r>
          </a:p>
          <a:p>
            <a:pPr lvl="1"/>
            <a:r>
              <a:rPr lang="en-US" sz="2400" dirty="0"/>
              <a:t>Not 12000000, but	1.2 x 10</a:t>
            </a:r>
            <a:r>
              <a:rPr lang="en-US" sz="2400" baseline="30000" dirty="0"/>
              <a:t>7</a:t>
            </a:r>
            <a:r>
              <a:rPr lang="en-US" sz="2400" dirty="0"/>
              <a:t>		In C: 1.2e7</a:t>
            </a:r>
          </a:p>
          <a:p>
            <a:pPr lvl="1"/>
            <a:r>
              <a:rPr lang="en-US" sz="2400" dirty="0"/>
              <a:t>Not 0.0000012, but 	1.2 x 10</a:t>
            </a:r>
            <a:r>
              <a:rPr lang="en-US" sz="2400" baseline="30000" dirty="0"/>
              <a:t>-6</a:t>
            </a:r>
            <a:r>
              <a:rPr lang="en-US" sz="2400" dirty="0"/>
              <a:t>		In C: 1.2e-6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In Binary:</a:t>
            </a:r>
          </a:p>
          <a:p>
            <a:pPr lvl="1"/>
            <a:r>
              <a:rPr lang="en-US" sz="2400" dirty="0"/>
              <a:t>Not 11000.000, 		but 1.1 x 2</a:t>
            </a:r>
            <a:r>
              <a:rPr lang="en-US" sz="2400" baseline="30000" dirty="0"/>
              <a:t>4</a:t>
            </a:r>
          </a:p>
          <a:p>
            <a:pPr lvl="1"/>
            <a:r>
              <a:rPr lang="en-US" sz="2400" dirty="0"/>
              <a:t>Not 0.000101, 		but 1.01 x 2</a:t>
            </a:r>
            <a:r>
              <a:rPr lang="en-US" sz="2400" baseline="30000" dirty="0"/>
              <a:t>-4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9255F-CDEE-2740-B64B-2EB30A71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Representation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EFF0-9934-8143-8020-8FDE4016E36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314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7FC2C-998A-1A43-8532-FE9C06DAF5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891" y="741635"/>
            <a:ext cx="12069085" cy="201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Decimal is base 10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Hexadecimal is base 16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and octal is base 8</a:t>
            </a:r>
          </a:p>
          <a:p>
            <a:r>
              <a:rPr lang="en-US" b="1" dirty="0">
                <a:solidFill>
                  <a:schemeClr val="accent3"/>
                </a:solidFill>
              </a:rPr>
              <a:t>Octal digits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have 8 values 0 – 7 (written in C as </a:t>
            </a:r>
            <a:r>
              <a:rPr lang="en-US" b="1" dirty="0">
                <a:solidFill>
                  <a:srgbClr val="0070C0"/>
                </a:solidFill>
              </a:rPr>
              <a:t>0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b="1" dirty="0">
                <a:solidFill>
                  <a:srgbClr val="0070C0"/>
                </a:solidFill>
              </a:rPr>
              <a:t>0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7, careful </a:t>
            </a:r>
            <a:r>
              <a:rPr lang="en-US" b="1" dirty="0">
                <a:solidFill>
                  <a:srgbClr val="0070C0"/>
                </a:solidFill>
              </a:rPr>
              <a:t>0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73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is octal = 59 in decimal)</a:t>
            </a:r>
          </a:p>
          <a:p>
            <a:r>
              <a:rPr lang="en-US" b="1" dirty="0">
                <a:solidFill>
                  <a:srgbClr val="00B0F0"/>
                </a:solidFill>
              </a:rPr>
              <a:t>Hex digits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have 16 values 0 - 9  a - f (written in C as </a:t>
            </a:r>
            <a:r>
              <a:rPr lang="en-US" dirty="0">
                <a:solidFill>
                  <a:srgbClr val="0070C0"/>
                </a:solidFill>
              </a:rPr>
              <a:t>0x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dirty="0">
                <a:solidFill>
                  <a:srgbClr val="0070C0"/>
                </a:solidFill>
              </a:rPr>
              <a:t>0x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No standard prefix in C for binary (most use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hex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 –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(compiler) allows </a:t>
            </a:r>
            <a:r>
              <a:rPr lang="en-US" dirty="0">
                <a:solidFill>
                  <a:srgbClr val="0070C0"/>
                </a:solidFill>
              </a:rPr>
              <a:t>0b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prefix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others might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97" y="139663"/>
            <a:ext cx="10515600" cy="525966"/>
          </a:xfrm>
        </p:spPr>
        <p:txBody>
          <a:bodyPr/>
          <a:lstStyle/>
          <a:p>
            <a:r>
              <a:rPr lang="en-US" dirty="0"/>
              <a:t>Number Base Overview (as written in 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3035366"/>
          <a:ext cx="11602814" cy="17492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821063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Octal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4860595"/>
          <a:ext cx="11602814" cy="17492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821063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Octal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07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9A0E17-6341-6D40-81DD-D76516169CDC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838200" y="922995"/>
                <a:ext cx="10515600" cy="586532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200" dirty="0"/>
                  <a:t>Convert from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scientific notation </a:t>
                </a:r>
                <a:r>
                  <a:rPr lang="en-US" sz="2200" dirty="0"/>
                  <a:t>to fixed </a:t>
                </a:r>
                <a:r>
                  <a:rPr lang="en-US" sz="2200" dirty="0">
                    <a:solidFill>
                      <a:srgbClr val="0070C0"/>
                    </a:solidFill>
                  </a:rPr>
                  <a:t>binary point</a:t>
                </a:r>
                <a:endParaRPr lang="en-US" sz="2200" baseline="30000" dirty="0">
                  <a:solidFill>
                    <a:srgbClr val="0070C0"/>
                  </a:solidFill>
                </a:endParaRPr>
              </a:p>
              <a:p>
                <a:r>
                  <a:rPr lang="en-US" sz="2200" dirty="0"/>
                  <a:t>Perform the multiplication by shifting the decimal until the exponent disappears</a:t>
                </a:r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000" u="sng" dirty="0"/>
              </a:p>
              <a:p>
                <a:pPr marL="681037" lvl="2" indent="0">
                  <a:buNone/>
                </a:pPr>
                <a:endParaRPr lang="en-US" sz="2000" u="sng" dirty="0"/>
              </a:p>
              <a:p>
                <a:pPr lvl="2"/>
                <a:r>
                  <a:rPr lang="en-US" sz="2400" u="sng" dirty="0"/>
                  <a:t>Example</a:t>
                </a:r>
                <a:r>
                  <a:rPr lang="en-US" sz="2400" dirty="0"/>
                  <a:t>:  1.011</a:t>
                </a:r>
                <a:r>
                  <a:rPr lang="en-US" sz="2400" baseline="-25000" dirty="0"/>
                  <a:t>2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 2</a:t>
                </a:r>
                <a:r>
                  <a:rPr lang="en-US" sz="2400" baseline="30000" dirty="0"/>
                  <a:t>4</a:t>
                </a:r>
                <a:r>
                  <a:rPr lang="en-US" sz="2400" dirty="0"/>
                  <a:t>    =   10110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     =   22</a:t>
                </a:r>
                <a:r>
                  <a:rPr lang="en-US" sz="2400" baseline="-25000" dirty="0"/>
                  <a:t>10</a:t>
                </a:r>
              </a:p>
              <a:p>
                <a:pPr lvl="2"/>
                <a:r>
                  <a:rPr lang="en-US" sz="2400" u="sng" dirty="0"/>
                  <a:t>Example</a:t>
                </a:r>
                <a:r>
                  <a:rPr lang="en-US" sz="2400" dirty="0"/>
                  <a:t>:  1.011</a:t>
                </a:r>
                <a:r>
                  <a:rPr lang="en-US" sz="2400" baseline="-25000" dirty="0"/>
                  <a:t>2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 2</a:t>
                </a:r>
                <a:r>
                  <a:rPr lang="en-US" sz="2400" baseline="30000" dirty="0"/>
                  <a:t>-2</a:t>
                </a:r>
                <a:r>
                  <a:rPr lang="en-US" sz="2400" dirty="0"/>
                  <a:t>   =   0.01011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  =   0.34375</a:t>
                </a:r>
                <a:r>
                  <a:rPr lang="en-US" sz="2400" baseline="-25000" dirty="0"/>
                  <a:t>10</a:t>
                </a:r>
              </a:p>
              <a:p>
                <a:r>
                  <a:rPr lang="en-US" sz="2200" dirty="0"/>
                  <a:t>Convert from </a:t>
                </a:r>
                <a:r>
                  <a:rPr lang="en-US" sz="2200" dirty="0">
                    <a:solidFill>
                      <a:srgbClr val="0070C0"/>
                    </a:solidFill>
                  </a:rPr>
                  <a:t>binary point </a:t>
                </a:r>
                <a:r>
                  <a:rPr lang="en-US" sz="2200" dirty="0"/>
                  <a:t>to 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normalized</a:t>
                </a:r>
                <a:r>
                  <a:rPr lang="en-US" sz="2200" dirty="0">
                    <a:solidFill>
                      <a:srgbClr val="0070C0"/>
                    </a:solidFill>
                  </a:rPr>
                  <a:t> scientific notation</a:t>
                </a:r>
              </a:p>
              <a:p>
                <a:pPr lvl="1"/>
                <a:r>
                  <a:rPr lang="en-US" sz="2200" dirty="0"/>
                  <a:t>Distribute out exponents until binary point is to the right of a single digit</a:t>
                </a:r>
              </a:p>
              <a:p>
                <a:pPr lvl="1"/>
                <a:r>
                  <a:rPr lang="en-US" sz="2200" u="sng" dirty="0"/>
                  <a:t>Example</a:t>
                </a:r>
                <a:r>
                  <a:rPr lang="en-US" sz="2200" dirty="0"/>
                  <a:t>:  1101.001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     =       1.101001</a:t>
                </a:r>
                <a:r>
                  <a:rPr lang="en-US" sz="2200" baseline="-25000" dirty="0"/>
                  <a:t>2 </a:t>
                </a:r>
                <a:r>
                  <a:rPr lang="en-US" sz="2200" dirty="0"/>
                  <a:t> x 2</a:t>
                </a:r>
                <a:r>
                  <a:rPr lang="en-US" sz="2200" baseline="30000" dirty="0"/>
                  <a:t>3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9A0E17-6341-6D40-81DD-D76516169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838200" y="922995"/>
                <a:ext cx="10515600" cy="5865326"/>
              </a:xfrm>
              <a:blipFill>
                <a:blip r:embed="rId2"/>
                <a:stretch>
                  <a:fillRect l="-60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9DDADC-8711-AA4C-98BE-F937C2E52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69679"/>
            <a:ext cx="10515600" cy="715294"/>
          </a:xfrm>
        </p:spPr>
        <p:txBody>
          <a:bodyPr/>
          <a:lstStyle/>
          <a:p>
            <a:r>
              <a:rPr lang="en-US" dirty="0"/>
              <a:t>Normalized Scientific Notation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1A3B6B-67EF-B74A-A2C1-7AAEF3D3C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903611"/>
              </p:ext>
            </p:extLst>
          </p:nvPr>
        </p:nvGraphicFramePr>
        <p:xfrm>
          <a:off x="4077290" y="2122879"/>
          <a:ext cx="3333942" cy="19507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66971">
                  <a:extLst>
                    <a:ext uri="{9D8B030D-6E8A-4147-A177-3AD203B41FA5}">
                      <a16:colId xmlns:a16="http://schemas.microsoft.com/office/drawing/2014/main" val="981430291"/>
                    </a:ext>
                  </a:extLst>
                </a:gridCol>
                <a:gridCol w="1666971">
                  <a:extLst>
                    <a:ext uri="{9D8B030D-6E8A-4147-A177-3AD203B41FA5}">
                      <a16:colId xmlns:a16="http://schemas.microsoft.com/office/drawing/2014/main" val="120140668"/>
                    </a:ext>
                  </a:extLst>
                </a:gridCol>
              </a:tblGrid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Binary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Decimal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1346919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-1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26119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-2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086964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-3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981290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-4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0.0625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0401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DBB48D8-7E8D-C746-B657-2DCA87C3F7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8518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29CD4-D0D2-BC48-831D-2938764D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600" y="84883"/>
            <a:ext cx="6633744" cy="531610"/>
          </a:xfrm>
        </p:spPr>
        <p:txBody>
          <a:bodyPr/>
          <a:lstStyle/>
          <a:p>
            <a:r>
              <a:rPr lang="en-US" dirty="0"/>
              <a:t>Encoding Fractions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7AC14-C8F5-594E-8B1C-851E9F23E00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32556" y="556062"/>
            <a:ext cx="3426252" cy="220782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In Base 2:</a:t>
            </a:r>
          </a:p>
          <a:p>
            <a:pPr marL="0" indent="0">
              <a:buNone/>
            </a:pPr>
            <a:r>
              <a:rPr lang="en-US" dirty="0"/>
              <a:t>10.1     x 2</a:t>
            </a:r>
            <a:r>
              <a:rPr lang="en-US" baseline="30000" dirty="0"/>
              <a:t>5</a:t>
            </a:r>
            <a:r>
              <a:rPr lang="en-US" dirty="0"/>
              <a:t>    = </a:t>
            </a:r>
            <a:r>
              <a:rPr lang="en-US" dirty="0">
                <a:solidFill>
                  <a:srgbClr val="F3753F"/>
                </a:solidFill>
              </a:rPr>
              <a:t>1</a:t>
            </a:r>
            <a:r>
              <a:rPr lang="en-US" dirty="0"/>
              <a:t>.01     x 2</a:t>
            </a:r>
            <a:r>
              <a:rPr lang="en-US" baseline="30000" dirty="0"/>
              <a:t>6</a:t>
            </a:r>
          </a:p>
          <a:p>
            <a:pPr marL="0" indent="0">
              <a:buNone/>
            </a:pPr>
            <a:r>
              <a:rPr lang="en-US" dirty="0"/>
              <a:t>1011.1  x 2</a:t>
            </a:r>
            <a:r>
              <a:rPr lang="en-US" baseline="30000" dirty="0"/>
              <a:t>5</a:t>
            </a:r>
            <a:r>
              <a:rPr lang="en-US" dirty="0"/>
              <a:t>   = </a:t>
            </a:r>
            <a:r>
              <a:rPr lang="en-US" dirty="0">
                <a:solidFill>
                  <a:srgbClr val="F3753F"/>
                </a:solidFill>
              </a:rPr>
              <a:t>1</a:t>
            </a:r>
            <a:r>
              <a:rPr lang="en-US" dirty="0"/>
              <a:t>.0111  x 2</a:t>
            </a:r>
            <a:r>
              <a:rPr lang="en-US" baseline="30000" dirty="0"/>
              <a:t>8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0.110    x 2</a:t>
            </a:r>
            <a:r>
              <a:rPr lang="en-US" baseline="30000" dirty="0"/>
              <a:t>5</a:t>
            </a:r>
            <a:r>
              <a:rPr lang="en-US" dirty="0"/>
              <a:t>    = </a:t>
            </a:r>
            <a:r>
              <a:rPr lang="en-US" dirty="0">
                <a:solidFill>
                  <a:srgbClr val="F3753F"/>
                </a:solidFill>
              </a:rPr>
              <a:t>1</a:t>
            </a:r>
            <a:r>
              <a:rPr lang="en-US" dirty="0"/>
              <a:t>.10    x 2</a:t>
            </a:r>
            <a:r>
              <a:rPr lang="en-US" baseline="30000" dirty="0"/>
              <a:t>4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A202F-7483-AA4B-9516-275EF2CA2420}"/>
              </a:ext>
            </a:extLst>
          </p:cNvPr>
          <p:cNvSpPr/>
          <p:nvPr/>
        </p:nvSpPr>
        <p:spPr bwMode="auto">
          <a:xfrm>
            <a:off x="1266049" y="2925957"/>
            <a:ext cx="9359265" cy="1613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Normalizing with base 2 :</a:t>
            </a:r>
            <a:r>
              <a:rPr lang="en-US" sz="24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</a:p>
          <a:p>
            <a:pPr algn="l" eaLnBrk="1" hangingPunct="1"/>
            <a:r>
              <a:rPr lang="en-US" sz="2400" dirty="0">
                <a:solidFill>
                  <a:schemeClr val="tx2"/>
                </a:solidFill>
                <a:cs typeface="Courier New" panose="02070309020205020404" pitchFamily="49" charset="0"/>
              </a:rPr>
              <a:t>adjust so there </a:t>
            </a:r>
            <a:r>
              <a:rPr lang="en-US" sz="2400" i="1" dirty="0">
                <a:solidFill>
                  <a:srgbClr val="0070C0"/>
                </a:solidFill>
                <a:cs typeface="Courier New" panose="02070309020205020404" pitchFamily="49" charset="0"/>
              </a:rPr>
              <a:t>always</a:t>
            </a:r>
            <a:r>
              <a:rPr lang="en-US" sz="2400" dirty="0">
                <a:solidFill>
                  <a:srgbClr val="0070C0"/>
                </a:solidFill>
                <a:cs typeface="Courier New" panose="02070309020205020404" pitchFamily="49" charset="0"/>
              </a:rPr>
              <a:t> a </a:t>
            </a:r>
            <a:r>
              <a:rPr lang="en-US" sz="2400" dirty="0">
                <a:solidFill>
                  <a:srgbClr val="F3753F"/>
                </a:solidFill>
                <a:cs typeface="Courier New" panose="02070309020205020404" pitchFamily="49" charset="0"/>
              </a:rPr>
              <a:t>1</a:t>
            </a:r>
            <a:r>
              <a:rPr lang="en-US" sz="24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to the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left of the decimal point</a:t>
            </a:r>
            <a:r>
              <a:rPr lang="en-US" sz="2400" dirty="0">
                <a:cs typeface="Courier New" panose="02070309020205020404" pitchFamily="49" charset="0"/>
              </a:rPr>
              <a:t>!</a:t>
            </a:r>
          </a:p>
          <a:p>
            <a:pPr algn="l" eaLnBrk="1" hangingPunct="1"/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this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F3753F"/>
                </a:solidFill>
                <a:effectLst/>
                <a:cs typeface="Courier New" panose="02070309020205020404" pitchFamily="49" charset="0"/>
              </a:rPr>
              <a:t>1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is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cs typeface="Courier New" panose="02070309020205020404" pitchFamily="49" charset="0"/>
              </a:rPr>
              <a:t>called the hidden bit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 as we</a:t>
            </a:r>
            <a:r>
              <a:rPr kumimoji="0" lang="en-US" sz="24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 do not have use a bit to store it since it is </a:t>
            </a:r>
            <a:r>
              <a:rPr kumimoji="0" lang="en-US" sz="2400" i="0" u="none" strike="noStrike" cap="none" normalizeH="0" dirty="0">
                <a:ln>
                  <a:noFill/>
                </a:ln>
                <a:solidFill>
                  <a:srgbClr val="0070C0"/>
                </a:solidFill>
                <a:effectLst/>
                <a:cs typeface="Courier New" panose="02070309020205020404" pitchFamily="49" charset="0"/>
              </a:rPr>
              <a:t>there in every normalized mantissa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cs typeface="Courier New" panose="020703090202050204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8E7684-0DC4-AD41-9BD7-BA0D76ECABA8}"/>
              </a:ext>
            </a:extLst>
          </p:cNvPr>
          <p:cNvSpPr txBox="1">
            <a:spLocks/>
          </p:cNvSpPr>
          <p:nvPr/>
        </p:nvSpPr>
        <p:spPr>
          <a:xfrm>
            <a:off x="1037160" y="4702013"/>
            <a:ext cx="10117680" cy="20448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Adjust x </a:t>
            </a:r>
            <a:r>
              <a:rPr lang="en-US" dirty="0"/>
              <a:t>to always be in the format </a:t>
            </a:r>
            <a:r>
              <a:rPr lang="en-US" b="1" dirty="0"/>
              <a:t>1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b="1" dirty="0"/>
              <a:t>XXXXXXXXX… </a:t>
            </a:r>
            <a:r>
              <a:rPr lang="en-US" b="1" dirty="0">
                <a:solidFill>
                  <a:srgbClr val="0070C0"/>
                </a:solidFill>
              </a:rPr>
              <a:t>(fraction is </a:t>
            </a:r>
            <a:r>
              <a:rPr lang="en-US" b="1" dirty="0">
                <a:solidFill>
                  <a:srgbClr val="FF0000"/>
                </a:solidFill>
              </a:rPr>
              <a:t>normalized)</a:t>
            </a:r>
          </a:p>
          <a:p>
            <a:r>
              <a:rPr lang="en-US" dirty="0">
                <a:solidFill>
                  <a:srgbClr val="0070C0"/>
                </a:solidFill>
              </a:rPr>
              <a:t>Fraction portion </a:t>
            </a:r>
            <a:r>
              <a:rPr lang="en-US" dirty="0"/>
              <a:t>ONLY </a:t>
            </a:r>
            <a:r>
              <a:rPr lang="en-US" b="1" dirty="0">
                <a:solidFill>
                  <a:srgbClr val="0070C0"/>
                </a:solidFill>
              </a:rPr>
              <a:t>encodes</a:t>
            </a:r>
            <a:r>
              <a:rPr lang="en-US" dirty="0"/>
              <a:t> what is </a:t>
            </a:r>
            <a:r>
              <a:rPr lang="en-US" i="1" dirty="0">
                <a:solidFill>
                  <a:srgbClr val="0070C0"/>
                </a:solidFill>
              </a:rPr>
              <a:t>to the</a:t>
            </a:r>
            <a:r>
              <a:rPr lang="en-US" b="1" i="1" dirty="0">
                <a:solidFill>
                  <a:srgbClr val="0070C0"/>
                </a:solidFill>
              </a:rPr>
              <a:t> right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of the decimal point</a:t>
            </a:r>
          </a:p>
          <a:p>
            <a:r>
              <a:rPr lang="en-US" dirty="0">
                <a:solidFill>
                  <a:srgbClr val="0070C0"/>
                </a:solidFill>
              </a:rPr>
              <a:t>“Hidden bit” </a:t>
            </a:r>
            <a:r>
              <a:rPr lang="en-US" dirty="0"/>
              <a:t>allows number to have </a:t>
            </a:r>
            <a:r>
              <a:rPr lang="en-US" b="1" dirty="0">
                <a:solidFill>
                  <a:schemeClr val="accent5"/>
                </a:solidFill>
              </a:rPr>
              <a:t>One additional digit for </a:t>
            </a:r>
            <a:r>
              <a:rPr lang="en-US" b="1" u="sng" dirty="0">
                <a:solidFill>
                  <a:schemeClr val="accent5"/>
                </a:solidFill>
              </a:rPr>
              <a:t>increased</a:t>
            </a:r>
            <a:r>
              <a:rPr lang="en-US" b="1" dirty="0">
                <a:solidFill>
                  <a:schemeClr val="accent5"/>
                </a:solidFill>
              </a:rPr>
              <a:t> precision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Fraction encoding is        1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b="1" dirty="0">
                <a:solidFill>
                  <a:srgbClr val="0070C0"/>
                </a:solidFill>
              </a:rPr>
              <a:t>[FRACTION BINARY DIGITS]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E823E-52B9-1F42-B182-0F49AFB97CF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0383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p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9B52-3383-604E-977A-3F9C9D1C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81" y="116528"/>
            <a:ext cx="11501424" cy="715294"/>
          </a:xfrm>
        </p:spPr>
        <p:txBody>
          <a:bodyPr/>
          <a:lstStyle/>
          <a:p>
            <a:r>
              <a:rPr lang="en-US" dirty="0"/>
              <a:t>Floating Point Numbers: Implementation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D5919-E36C-DC48-9CAF-452F9368CFB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1915732" y="1161240"/>
                <a:ext cx="7055961" cy="20730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Supports a wide range of numbers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Flexible “floating” decimal point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Represent scientific notation numbers like </a:t>
                </a:r>
                <a:r>
                  <a:rPr lang="en-US" dirty="0">
                    <a:solidFill>
                      <a:srgbClr val="0070C0"/>
                    </a:solidFill>
                  </a:rPr>
                  <a:t>1.202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		(–1)</a:t>
                </a:r>
                <a:r>
                  <a:rPr lang="en-US" sz="2800" baseline="32000" dirty="0">
                    <a:solidFill>
                      <a:srgbClr val="FF0000"/>
                    </a:solidFill>
                  </a:rPr>
                  <a:t>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</a:t>
                </a:r>
                <a:r>
                  <a:rPr lang="en-US" sz="2400" dirty="0"/>
                  <a:t>  2</a:t>
                </a:r>
                <a:r>
                  <a:rPr lang="en-US" sz="2800" baseline="32000" dirty="0">
                    <a:solidFill>
                      <a:srgbClr val="00B05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E</a:t>
                </a:r>
                <a:endParaRPr lang="en-US" sz="2800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D5919-E36C-DC48-9CAF-452F9368C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1915732" y="1161240"/>
                <a:ext cx="7055961" cy="2073064"/>
              </a:xfrm>
              <a:blipFill>
                <a:blip r:embed="rId2"/>
                <a:stretch>
                  <a:fillRect l="-717" b="-662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BC8A16-2820-A34C-A13B-03F873786EBF}"/>
              </a:ext>
            </a:extLst>
          </p:cNvPr>
          <p:cNvSpPr txBox="1">
            <a:spLocks/>
          </p:cNvSpPr>
          <p:nvPr/>
        </p:nvSpPr>
        <p:spPr>
          <a:xfrm>
            <a:off x="1054759" y="4942382"/>
            <a:ext cx="9447383" cy="1529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Sign bit </a:t>
            </a:r>
            <a:r>
              <a:rPr lang="en-US" dirty="0"/>
              <a:t>(a single bit): 0 positive, 1 negative</a:t>
            </a:r>
          </a:p>
          <a:p>
            <a:r>
              <a:rPr lang="en-US" b="1" dirty="0">
                <a:solidFill>
                  <a:srgbClr val="00B050"/>
                </a:solidFill>
              </a:rPr>
              <a:t>Exponent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b="1" u="sng" dirty="0"/>
              <a:t>encoding</a:t>
            </a:r>
            <a:r>
              <a:rPr lang="en-US" dirty="0"/>
              <a:t> of </a:t>
            </a:r>
            <a:r>
              <a:rPr lang="en-US" dirty="0">
                <a:solidFill>
                  <a:srgbClr val="00B050"/>
                </a:solidFill>
              </a:rPr>
              <a:t>E </a:t>
            </a:r>
            <a:r>
              <a:rPr lang="en-US" dirty="0"/>
              <a:t>above (it is NOT </a:t>
            </a:r>
            <a:r>
              <a:rPr lang="en-US" dirty="0">
                <a:solidFill>
                  <a:srgbClr val="00B050"/>
                </a:solidFill>
              </a:rPr>
              <a:t>E</a:t>
            </a:r>
            <a:r>
              <a:rPr lang="en-US" dirty="0"/>
              <a:t> directly represented in binary)</a:t>
            </a:r>
          </a:p>
          <a:p>
            <a:r>
              <a:rPr lang="en-US" b="1" dirty="0">
                <a:solidFill>
                  <a:srgbClr val="0070C0"/>
                </a:solidFill>
              </a:rPr>
              <a:t>Fraction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b="1" u="sng" dirty="0"/>
              <a:t>encoding</a:t>
            </a:r>
            <a:r>
              <a:rPr lang="en-US" dirty="0"/>
              <a:t> of </a:t>
            </a:r>
            <a:r>
              <a:rPr lang="en-US" dirty="0">
                <a:solidFill>
                  <a:srgbClr val="0070C0"/>
                </a:solidFill>
              </a:rPr>
              <a:t>M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above (it is NOT </a:t>
            </a:r>
            <a:r>
              <a:rPr lang="en-US" dirty="0">
                <a:solidFill>
                  <a:srgbClr val="0070C0"/>
                </a:solidFill>
              </a:rPr>
              <a:t>M</a:t>
            </a:r>
            <a:r>
              <a:rPr lang="en-US" dirty="0"/>
              <a:t> directly represented in binary)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4B4AED-4195-9743-84CD-6D576CA6E65A}"/>
              </a:ext>
            </a:extLst>
          </p:cNvPr>
          <p:cNvGrpSpPr/>
          <p:nvPr/>
        </p:nvGrpSpPr>
        <p:grpSpPr>
          <a:xfrm>
            <a:off x="2265748" y="3582276"/>
            <a:ext cx="6705945" cy="810438"/>
            <a:chOff x="2825915" y="3352466"/>
            <a:chExt cx="6705945" cy="8104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35AB51-6486-4F42-919C-C19313B8B727}"/>
                </a:ext>
              </a:extLst>
            </p:cNvPr>
            <p:cNvSpPr txBox="1"/>
            <p:nvPr/>
          </p:nvSpPr>
          <p:spPr>
            <a:xfrm>
              <a:off x="2825915" y="3701239"/>
              <a:ext cx="1160895" cy="46166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sign bit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B253CF-F571-CD48-BE58-7880A938B604}"/>
                </a:ext>
              </a:extLst>
            </p:cNvPr>
            <p:cNvSpPr txBox="1"/>
            <p:nvPr/>
          </p:nvSpPr>
          <p:spPr>
            <a:xfrm>
              <a:off x="4033909" y="3701239"/>
              <a:ext cx="2132315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</a:t>
              </a:r>
              <a:r>
                <a:rPr lang="en-US" sz="2400" dirty="0">
                  <a:solidFill>
                    <a:srgbClr val="00B050"/>
                  </a:solidFill>
                </a:rPr>
                <a:t>exponent</a:t>
              </a:r>
              <a:r>
                <a:rPr lang="en-US" sz="2400" dirty="0"/>
                <a:t>   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203D96-3C0C-8B46-85B0-82265BD2C659}"/>
                </a:ext>
              </a:extLst>
            </p:cNvPr>
            <p:cNvSpPr txBox="1"/>
            <p:nvPr/>
          </p:nvSpPr>
          <p:spPr>
            <a:xfrm>
              <a:off x="6213323" y="3701238"/>
              <a:ext cx="3318537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492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          </a:t>
              </a:r>
              <a:r>
                <a:rPr lang="en-US" sz="2400" dirty="0">
                  <a:solidFill>
                    <a:srgbClr val="0070C0"/>
                  </a:solidFill>
                </a:rPr>
                <a:t>fraction     </a:t>
              </a:r>
              <a:r>
                <a:rPr lang="en-US" sz="2400" dirty="0"/>
                <a:t>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6EED0E-6077-6344-A017-73972BC6856E}"/>
                </a:ext>
              </a:extLst>
            </p:cNvPr>
            <p:cNvSpPr txBox="1"/>
            <p:nvPr/>
          </p:nvSpPr>
          <p:spPr>
            <a:xfrm>
              <a:off x="3156857" y="337102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780EA6-2B0B-924C-8F26-105BA1B20D5B}"/>
                </a:ext>
              </a:extLst>
            </p:cNvPr>
            <p:cNvSpPr txBox="1"/>
            <p:nvPr/>
          </p:nvSpPr>
          <p:spPr>
            <a:xfrm>
              <a:off x="4837935" y="335246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C836AB-7578-7541-9A6A-AF6610C25E3D}"/>
                </a:ext>
              </a:extLst>
            </p:cNvPr>
            <p:cNvSpPr/>
            <p:nvPr/>
          </p:nvSpPr>
          <p:spPr>
            <a:xfrm>
              <a:off x="7715163" y="3380453"/>
              <a:ext cx="3818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M</a:t>
              </a:r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AEB390A-C5BC-1D40-947C-12ECC433EA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987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C0A-0724-6F46-BC8E-94B2E741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6" y="187692"/>
            <a:ext cx="10515600" cy="539547"/>
          </a:xfrm>
        </p:spPr>
        <p:txBody>
          <a:bodyPr/>
          <a:lstStyle/>
          <a:p>
            <a:r>
              <a:rPr lang="en-US" dirty="0"/>
              <a:t>Floating Point Number in a Byte (Not A Real Format)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79A468-769D-5C40-B819-8488F831DF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3276" y="3784658"/>
            <a:ext cx="11143622" cy="148892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/>
              <a:t>Mantissa encoding: = 1</a:t>
            </a:r>
            <a:r>
              <a:rPr lang="en-US" sz="2200" b="1" dirty="0">
                <a:solidFill>
                  <a:srgbClr val="0070C0"/>
                </a:solidFill>
              </a:rPr>
              <a:t>.[</a:t>
            </a:r>
            <a:r>
              <a:rPr lang="en-US" sz="2200" b="1" dirty="0" err="1">
                <a:solidFill>
                  <a:srgbClr val="0070C0"/>
                </a:solidFill>
              </a:rPr>
              <a:t>xxxx</a:t>
            </a:r>
            <a:r>
              <a:rPr lang="en-US" sz="2200" b="1" dirty="0">
                <a:solidFill>
                  <a:srgbClr val="0070C0"/>
                </a:solidFill>
              </a:rPr>
              <a:t>] encoded as an unsigned value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4 bits = 16 values + leading digit is always a 1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Exponent encoding: </a:t>
            </a:r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encoded to represent both  – and + exponents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6D05EA-AD9C-3F47-9445-D188758EF4FB}"/>
              </a:ext>
            </a:extLst>
          </p:cNvPr>
          <p:cNvGrpSpPr/>
          <p:nvPr/>
        </p:nvGrpSpPr>
        <p:grpSpPr>
          <a:xfrm>
            <a:off x="2334640" y="947650"/>
            <a:ext cx="6802162" cy="1487500"/>
            <a:chOff x="1912610" y="677752"/>
            <a:chExt cx="6802162" cy="14875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854C48-3BA7-604C-8A51-2058806EEDAA}"/>
                </a:ext>
              </a:extLst>
            </p:cNvPr>
            <p:cNvGrpSpPr/>
            <p:nvPr/>
          </p:nvGrpSpPr>
          <p:grpSpPr>
            <a:xfrm>
              <a:off x="1912610" y="683036"/>
              <a:ext cx="6755063" cy="790357"/>
              <a:chOff x="2776797" y="3372547"/>
              <a:chExt cx="6755063" cy="79035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6CFB04-5DD7-5E41-9591-20125E84B1D7}"/>
                  </a:ext>
                </a:extLst>
              </p:cNvPr>
              <p:cNvSpPr txBox="1"/>
              <p:nvPr/>
            </p:nvSpPr>
            <p:spPr>
              <a:xfrm>
                <a:off x="2825915" y="3701239"/>
                <a:ext cx="1160895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sign bit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77D78-F371-A94E-92FD-ABC785995A4C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5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00B050"/>
                    </a:solidFill>
                  </a:rPr>
                  <a:t>exponent</a:t>
                </a:r>
                <a:r>
                  <a:rPr lang="en-US" sz="2400" dirty="0"/>
                  <a:t>     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AE264F-80A2-A743-A93F-7AECB9D13779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318537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 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141280-2FF7-3748-8CE3-39DC185A61A0}"/>
                  </a:ext>
                </a:extLst>
              </p:cNvPr>
              <p:cNvSpPr txBox="1"/>
              <p:nvPr/>
            </p:nvSpPr>
            <p:spPr>
              <a:xfrm>
                <a:off x="2776797" y="3374247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B34C13-9FA9-7A45-B31F-B1C61C173251}"/>
                  </a:ext>
                </a:extLst>
              </p:cNvPr>
              <p:cNvSpPr txBox="1"/>
              <p:nvPr/>
            </p:nvSpPr>
            <p:spPr>
              <a:xfrm>
                <a:off x="4516816" y="3378484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C15BAB-137A-444C-A409-75E3275D33EF}"/>
                  </a:ext>
                </a:extLst>
              </p:cNvPr>
              <p:cNvSpPr/>
              <p:nvPr/>
            </p:nvSpPr>
            <p:spPr>
              <a:xfrm>
                <a:off x="7417619" y="3372547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E2AE8C-3376-3540-AEA5-A4CE6F9AD3AB}"/>
                </a:ext>
              </a:extLst>
            </p:cNvPr>
            <p:cNvSpPr/>
            <p:nvPr/>
          </p:nvSpPr>
          <p:spPr>
            <a:xfrm>
              <a:off x="8413086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0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2DECF5-A3EE-1E47-8B35-5B38B6C9114F}"/>
                </a:ext>
              </a:extLst>
            </p:cNvPr>
            <p:cNvSpPr/>
            <p:nvPr/>
          </p:nvSpPr>
          <p:spPr>
            <a:xfrm>
              <a:off x="5302037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B2C4BD-EA42-834F-A1C6-80B440635E9A}"/>
                </a:ext>
              </a:extLst>
            </p:cNvPr>
            <p:cNvSpPr txBox="1"/>
            <p:nvPr/>
          </p:nvSpPr>
          <p:spPr>
            <a:xfrm>
              <a:off x="5036230" y="67990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728004-EF0D-7B40-A9E9-F4F0724FF699}"/>
                </a:ext>
              </a:extLst>
            </p:cNvPr>
            <p:cNvSpPr txBox="1"/>
            <p:nvPr/>
          </p:nvSpPr>
          <p:spPr>
            <a:xfrm>
              <a:off x="3121034" y="6777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B49355-CD49-D04F-9F2B-4F96ED703163}"/>
                </a:ext>
              </a:extLst>
            </p:cNvPr>
            <p:cNvSpPr txBox="1"/>
            <p:nvPr/>
          </p:nvSpPr>
          <p:spPr>
            <a:xfrm>
              <a:off x="2877273" y="6812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F9D0F5-8C2C-9D4C-8FAD-511CB937F13C}"/>
                </a:ext>
              </a:extLst>
            </p:cNvPr>
            <p:cNvSpPr/>
            <p:nvPr/>
          </p:nvSpPr>
          <p:spPr>
            <a:xfrm>
              <a:off x="4235879" y="1795920"/>
              <a:ext cx="2042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1 byte = 8 bits total </a:t>
              </a:r>
              <a:endParaRPr lang="en-US" dirty="0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C2B4186F-99A0-6741-BA36-A18AD02C87AF}"/>
                </a:ext>
              </a:extLst>
            </p:cNvPr>
            <p:cNvSpPr/>
            <p:nvPr/>
          </p:nvSpPr>
          <p:spPr>
            <a:xfrm rot="16200000">
              <a:off x="5123059" y="-1663479"/>
              <a:ext cx="392448" cy="669678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C80FAA-9D3A-0249-9429-7B32D0FEACB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4899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2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BC2C-04F2-118A-C3CF-150E1376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 754 Floating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545E5-805B-4619-F812-9EA159BDE9D6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98727" y="1518533"/>
                <a:ext cx="7817959" cy="481690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1800" dirty="0"/>
                  <a:t>Evolving Standard</a:t>
                </a:r>
              </a:p>
              <a:p>
                <a:r>
                  <a:rPr lang="en-US" sz="1800" b="1" dirty="0"/>
                  <a:t>Single – 32 bit  "C Float"</a:t>
                </a:r>
              </a:p>
              <a:p>
                <a:r>
                  <a:rPr lang="en-US" sz="1800" b="1" dirty="0"/>
                  <a:t>Double – 64 bit "C Double"</a:t>
                </a:r>
              </a:p>
              <a:p>
                <a:r>
                  <a:rPr lang="en-US" sz="1800" dirty="0"/>
                  <a:t>Half – 16 bit</a:t>
                </a:r>
              </a:p>
              <a:p>
                <a:r>
                  <a:rPr lang="en-US" sz="1800" dirty="0"/>
                  <a:t>Quad – 128 bit</a:t>
                </a:r>
              </a:p>
              <a:p>
                <a:r>
                  <a:rPr lang="en-US" sz="1800" dirty="0"/>
                  <a:t>Binary Floating Point</a:t>
                </a:r>
              </a:p>
              <a:p>
                <a:r>
                  <a:rPr lang="en-US" sz="1800" dirty="0"/>
                  <a:t>Standard also defined decimal FP (not supported by most hardware)</a:t>
                </a:r>
              </a:p>
              <a:p>
                <a:r>
                  <a:rPr lang="en-US" sz="1800" dirty="0"/>
                  <a:t>Special Encodings</a:t>
                </a:r>
              </a:p>
              <a:p>
                <a:pPr lvl="1"/>
                <a:r>
                  <a:rPr lang="en-US" sz="1600" dirty="0"/>
                  <a:t>NAN – not a number (quiet, signaling)</a:t>
                </a:r>
              </a:p>
              <a:p>
                <a:pPr lvl="1"/>
                <a:r>
                  <a:rPr lang="en-US" sz="1600" dirty="0"/>
                  <a:t>+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600" dirty="0"/>
                  <a:t> and -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600" dirty="0"/>
                  <a:t>  (biggest positive #, and smallest negative number)</a:t>
                </a:r>
              </a:p>
              <a:p>
                <a:r>
                  <a:rPr lang="en-US" sz="1800" dirty="0"/>
                  <a:t>Subnormal Numbers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545E5-805B-4619-F812-9EA159BDE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98727" y="1518533"/>
                <a:ext cx="7817959" cy="4816905"/>
              </a:xfrm>
              <a:blipFill>
                <a:blip r:embed="rId4"/>
                <a:stretch>
                  <a:fillRect l="-324" t="-26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F02392-BE5C-4894-E318-06843349EB3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30648462"/>
              </p:ext>
            </p:extLst>
          </p:nvPr>
        </p:nvGraphicFramePr>
        <p:xfrm>
          <a:off x="7568517" y="20812"/>
          <a:ext cx="4354103" cy="7153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391">
                  <a:extLst>
                    <a:ext uri="{9D8B030D-6E8A-4147-A177-3AD203B41FA5}">
                      <a16:colId xmlns:a16="http://schemas.microsoft.com/office/drawing/2014/main" val="2652528623"/>
                    </a:ext>
                  </a:extLst>
                </a:gridCol>
                <a:gridCol w="1589519">
                  <a:extLst>
                    <a:ext uri="{9D8B030D-6E8A-4147-A177-3AD203B41FA5}">
                      <a16:colId xmlns:a16="http://schemas.microsoft.com/office/drawing/2014/main" val="3724520161"/>
                    </a:ext>
                  </a:extLst>
                </a:gridCol>
                <a:gridCol w="1858193">
                  <a:extLst>
                    <a:ext uri="{9D8B030D-6E8A-4147-A177-3AD203B41FA5}">
                      <a16:colId xmlns:a16="http://schemas.microsoft.com/office/drawing/2014/main" val="619849265"/>
                    </a:ext>
                  </a:extLst>
                </a:gridCol>
              </a:tblGrid>
              <a:tr h="364817">
                <a:tc>
                  <a:txBody>
                    <a:bodyPr/>
                    <a:lstStyle/>
                    <a:p>
                      <a:r>
                        <a:rPr lang="en-US" sz="2000" dirty="0"/>
                        <a:t>sign</a:t>
                      </a:r>
                    </a:p>
                  </a:txBody>
                  <a:tcPr marL="45720" marR="45720" marT="22860" marB="228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Exp = E +127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mantissa</a:t>
                      </a:r>
                    </a:p>
                  </a:txBody>
                  <a:tcPr marL="45720" marR="45720" marT="22860" marB="228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62946"/>
                  </a:ext>
                </a:extLst>
              </a:tr>
              <a:tr h="350477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 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23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37158047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9ACF99B-A038-A7F5-D951-1C6FD4F5D8A0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61900701"/>
              </p:ext>
            </p:extLst>
          </p:nvPr>
        </p:nvGraphicFramePr>
        <p:xfrm>
          <a:off x="4448122" y="803239"/>
          <a:ext cx="7537128" cy="7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4639">
                  <a:extLst>
                    <a:ext uri="{9D8B030D-6E8A-4147-A177-3AD203B41FA5}">
                      <a16:colId xmlns:a16="http://schemas.microsoft.com/office/drawing/2014/main" val="2652528623"/>
                    </a:ext>
                  </a:extLst>
                </a:gridCol>
                <a:gridCol w="1783768">
                  <a:extLst>
                    <a:ext uri="{9D8B030D-6E8A-4147-A177-3AD203B41FA5}">
                      <a16:colId xmlns:a16="http://schemas.microsoft.com/office/drawing/2014/main" val="3724520161"/>
                    </a:ext>
                  </a:extLst>
                </a:gridCol>
                <a:gridCol w="5078721">
                  <a:extLst>
                    <a:ext uri="{9D8B030D-6E8A-4147-A177-3AD203B41FA5}">
                      <a16:colId xmlns:a16="http://schemas.microsoft.com/office/drawing/2014/main" val="619849265"/>
                    </a:ext>
                  </a:extLst>
                </a:gridCol>
              </a:tblGrid>
              <a:tr h="318398">
                <a:tc>
                  <a:txBody>
                    <a:bodyPr/>
                    <a:lstStyle/>
                    <a:p>
                      <a:r>
                        <a:rPr lang="en-US" sz="2000" dirty="0"/>
                        <a:t>sign</a:t>
                      </a:r>
                    </a:p>
                  </a:txBody>
                  <a:tcPr marL="45720" marR="45720" marT="22860" marB="228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Exp = E + 1023</a:t>
                      </a:r>
                    </a:p>
                  </a:txBody>
                  <a:tcPr marL="45720" marR="45720" marT="22860" marB="228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mantissa</a:t>
                      </a:r>
                    </a:p>
                  </a:txBody>
                  <a:tcPr marL="45720" marR="45720" marT="22860" marB="228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62946"/>
                  </a:ext>
                </a:extLst>
              </a:tr>
              <a:tr h="305882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52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37158047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70482C-534E-67AC-3EC0-BD13403FB82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959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B8EE-D8EC-3369-5EB5-A0812258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and Linearity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3564BD-ACAB-B473-7BBE-6469176FDD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4568142"/>
              </p:ext>
            </p:extLst>
          </p:nvPr>
        </p:nvGraphicFramePr>
        <p:xfrm>
          <a:off x="637097" y="1822535"/>
          <a:ext cx="11059866" cy="2486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5112BD-E761-ED93-47F9-1041620DD119}"/>
              </a:ext>
            </a:extLst>
          </p:cNvPr>
          <p:cNvCxnSpPr/>
          <p:nvPr/>
        </p:nvCxnSpPr>
        <p:spPr>
          <a:xfrm>
            <a:off x="2757673" y="3502019"/>
            <a:ext cx="0" cy="88106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7308CD-060A-2C38-E1C2-5F218DC3C31B}"/>
              </a:ext>
            </a:extLst>
          </p:cNvPr>
          <p:cNvCxnSpPr/>
          <p:nvPr/>
        </p:nvCxnSpPr>
        <p:spPr>
          <a:xfrm>
            <a:off x="4530587" y="3502019"/>
            <a:ext cx="0" cy="88106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306CB9-2730-4599-EB6F-AF15C5423243}"/>
              </a:ext>
            </a:extLst>
          </p:cNvPr>
          <p:cNvCxnSpPr/>
          <p:nvPr/>
        </p:nvCxnSpPr>
        <p:spPr>
          <a:xfrm>
            <a:off x="8073976" y="3551711"/>
            <a:ext cx="0" cy="88106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9D5275-2FEA-2F8D-BB6D-BB2921E2ADE9}"/>
              </a:ext>
            </a:extLst>
          </p:cNvPr>
          <p:cNvCxnSpPr/>
          <p:nvPr/>
        </p:nvCxnSpPr>
        <p:spPr>
          <a:xfrm>
            <a:off x="1892563" y="3502019"/>
            <a:ext cx="0" cy="881063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B8BCDC-FA91-1B03-324F-C7C211DF89B8}"/>
              </a:ext>
            </a:extLst>
          </p:cNvPr>
          <p:cNvSpPr txBox="1"/>
          <p:nvPr/>
        </p:nvSpPr>
        <p:spPr>
          <a:xfrm rot="5400000">
            <a:off x="610942" y="3841166"/>
            <a:ext cx="1460091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kern="0" dirty="0">
                <a:solidFill>
                  <a:srgbClr val="000000"/>
                </a:solidFill>
                <a:latin typeface="Helvetica Light"/>
                <a:sym typeface="Helvetica Light"/>
              </a:rPr>
              <a:t>Exp=000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369CE-0194-CE05-DF2F-1F585E020F0E}"/>
              </a:ext>
            </a:extLst>
          </p:cNvPr>
          <p:cNvSpPr txBox="1"/>
          <p:nvPr/>
        </p:nvSpPr>
        <p:spPr>
          <a:xfrm rot="5400000">
            <a:off x="1497821" y="3820611"/>
            <a:ext cx="1460091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kern="0" dirty="0">
                <a:solidFill>
                  <a:srgbClr val="000000"/>
                </a:solidFill>
                <a:latin typeface="Helvetica Light"/>
                <a:sym typeface="Helvetica Light"/>
              </a:rPr>
              <a:t>Exp=001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5550D2-FB76-BF34-7B83-C948999113BB}"/>
              </a:ext>
            </a:extLst>
          </p:cNvPr>
          <p:cNvSpPr txBox="1"/>
          <p:nvPr/>
        </p:nvSpPr>
        <p:spPr>
          <a:xfrm rot="5400000">
            <a:off x="2845629" y="3810132"/>
            <a:ext cx="1460091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kern="0" dirty="0">
                <a:solidFill>
                  <a:srgbClr val="000000"/>
                </a:solidFill>
                <a:latin typeface="Helvetica Light"/>
                <a:sym typeface="Helvetica Light"/>
              </a:rPr>
              <a:t>Exp=010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F68B19-96DA-CE65-8CCA-97C97487EBBA}"/>
              </a:ext>
            </a:extLst>
          </p:cNvPr>
          <p:cNvSpPr txBox="1"/>
          <p:nvPr/>
        </p:nvSpPr>
        <p:spPr>
          <a:xfrm rot="5400000">
            <a:off x="5482784" y="3841165"/>
            <a:ext cx="1460091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kern="0" dirty="0">
                <a:solidFill>
                  <a:srgbClr val="000000"/>
                </a:solidFill>
                <a:latin typeface="Helvetica Light"/>
                <a:sym typeface="Helvetica Light"/>
              </a:rPr>
              <a:t>Exp=011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D5D1BD-76D9-A627-2357-1C94D21BB079}"/>
              </a:ext>
            </a:extLst>
          </p:cNvPr>
          <p:cNvSpPr txBox="1"/>
          <p:nvPr/>
        </p:nvSpPr>
        <p:spPr>
          <a:xfrm rot="5400000">
            <a:off x="9467747" y="3969845"/>
            <a:ext cx="1460091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kern="0" dirty="0">
                <a:solidFill>
                  <a:srgbClr val="000000"/>
                </a:solidFill>
                <a:latin typeface="Helvetica Light"/>
                <a:sym typeface="Helvetica Light"/>
              </a:rPr>
              <a:t>Exp=100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9261610-56F7-86BB-E193-E0DCD37BE72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637097" y="5106331"/>
            <a:ext cx="4335731" cy="8247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0" lvl="1" indent="0">
              <a:buFont typeface="Arial" panose="020B0604020202020204" pitchFamily="34" charset="0"/>
              <a:buNone/>
            </a:pPr>
            <a:r>
              <a:rPr lang="en-US"/>
              <a:t>Why the non-linearity?</a:t>
            </a:r>
          </a:p>
          <a:p>
            <a:pPr marL="317500" lvl="1" indent="0">
              <a:buFont typeface="Arial" panose="020B0604020202020204" pitchFamily="34" charset="0"/>
              <a:buNone/>
            </a:pPr>
            <a:r>
              <a:rPr lang="en-US"/>
              <a:t>Note, Exp=000 is treated specially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C9DAF7-DD35-F94E-788A-21C5774A552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978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262E-6E2E-CDBE-D4C9-5FA298F3A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IEEE Floating Point and "C" FP Types</a:t>
            </a:r>
            <a:endParaRPr lang="en-US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3FC64F06-2E57-EA8B-9B43-75BC8E76AFA0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4469770"/>
              </p:ext>
            </p:extLst>
          </p:nvPr>
        </p:nvGraphicFramePr>
        <p:xfrm>
          <a:off x="337351" y="1660124"/>
          <a:ext cx="11165675" cy="4326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8913">
                  <a:extLst>
                    <a:ext uri="{9D8B030D-6E8A-4147-A177-3AD203B41FA5}">
                      <a16:colId xmlns:a16="http://schemas.microsoft.com/office/drawing/2014/main" val="608191758"/>
                    </a:ext>
                  </a:extLst>
                </a:gridCol>
                <a:gridCol w="648070">
                  <a:extLst>
                    <a:ext uri="{9D8B030D-6E8A-4147-A177-3AD203B41FA5}">
                      <a16:colId xmlns:a16="http://schemas.microsoft.com/office/drawing/2014/main" val="264131987"/>
                    </a:ext>
                  </a:extLst>
                </a:gridCol>
                <a:gridCol w="692458">
                  <a:extLst>
                    <a:ext uri="{9D8B030D-6E8A-4147-A177-3AD203B41FA5}">
                      <a16:colId xmlns:a16="http://schemas.microsoft.com/office/drawing/2014/main" val="2499376263"/>
                    </a:ext>
                  </a:extLst>
                </a:gridCol>
                <a:gridCol w="2639054">
                  <a:extLst>
                    <a:ext uri="{9D8B030D-6E8A-4147-A177-3AD203B41FA5}">
                      <a16:colId xmlns:a16="http://schemas.microsoft.com/office/drawing/2014/main" val="967655952"/>
                    </a:ext>
                  </a:extLst>
                </a:gridCol>
                <a:gridCol w="2272939">
                  <a:extLst>
                    <a:ext uri="{9D8B030D-6E8A-4147-A177-3AD203B41FA5}">
                      <a16:colId xmlns:a16="http://schemas.microsoft.com/office/drawing/2014/main" val="2966533993"/>
                    </a:ext>
                  </a:extLst>
                </a:gridCol>
                <a:gridCol w="2294241">
                  <a:extLst>
                    <a:ext uri="{9D8B030D-6E8A-4147-A177-3AD203B41FA5}">
                      <a16:colId xmlns:a16="http://schemas.microsoft.com/office/drawing/2014/main" val="1802279697"/>
                    </a:ext>
                  </a:extLst>
                </a:gridCol>
              </a:tblGrid>
              <a:tr h="1016131">
                <a:tc>
                  <a:txBody>
                    <a:bodyPr/>
                    <a:lstStyle/>
                    <a:p>
                      <a:r>
                        <a:rPr lang="en-US" sz="2000" b="1" dirty="0"/>
                        <a:t>IEEE Type </a:t>
                      </a:r>
                    </a:p>
                  </a:txBody>
                  <a:tcPr marL="45720" marR="45720" marT="22860" marB="228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size</a:t>
                      </a:r>
                    </a:p>
                  </a:txBody>
                  <a:tcPr marL="45720" marR="45720" marT="22860" marB="228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sign</a:t>
                      </a:r>
                    </a:p>
                  </a:txBody>
                  <a:tcPr marL="45720" marR="45720" marT="22860" marB="228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exponent</a:t>
                      </a:r>
                    </a:p>
                  </a:txBody>
                  <a:tcPr marL="45720" marR="45720" marT="22860" marB="228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mantissa</a:t>
                      </a:r>
                    </a:p>
                  </a:txBody>
                  <a:tcPr marL="45720" marR="45720" marT="22860" marB="228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“C” name</a:t>
                      </a:r>
                    </a:p>
                  </a:txBody>
                  <a:tcPr marL="45720" marR="45720" marT="22860" marB="228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215074"/>
                  </a:ext>
                </a:extLst>
              </a:tr>
              <a:tr h="769966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rgbClr val="FF0000"/>
                          </a:solidFill>
                        </a:rPr>
                        <a:t>bfloat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 (not IEEE yet)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(subset of float)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807884176"/>
                  </a:ext>
                </a:extLst>
              </a:tr>
              <a:tr h="635082">
                <a:tc>
                  <a:txBody>
                    <a:bodyPr/>
                    <a:lstStyle/>
                    <a:p>
                      <a:r>
                        <a:rPr lang="en-US" sz="2000" dirty="0"/>
                        <a:t>half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4223610086"/>
                  </a:ext>
                </a:extLst>
              </a:tr>
              <a:tr h="635082">
                <a:tc>
                  <a:txBody>
                    <a:bodyPr/>
                    <a:lstStyle/>
                    <a:p>
                      <a:r>
                        <a:rPr lang="en-US" sz="2000" dirty="0"/>
                        <a:t>single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32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23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3822656670"/>
                  </a:ext>
                </a:extLst>
              </a:tr>
              <a:tr h="635082">
                <a:tc>
                  <a:txBody>
                    <a:bodyPr/>
                    <a:lstStyle/>
                    <a:p>
                      <a:r>
                        <a:rPr lang="en-US" sz="2000" dirty="0"/>
                        <a:t>double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64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52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610774455"/>
                  </a:ext>
                </a:extLst>
              </a:tr>
              <a:tr h="635082">
                <a:tc>
                  <a:txBody>
                    <a:bodyPr/>
                    <a:lstStyle/>
                    <a:p>
                      <a:r>
                        <a:rPr lang="en-US" sz="2000" dirty="0"/>
                        <a:t>quad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128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112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22980647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FA85E0-D89E-2672-8FDF-72F253294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4660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AE3D-E578-7042-AF13-9E32AF5A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74" y="101674"/>
            <a:ext cx="10515600" cy="546125"/>
          </a:xfrm>
        </p:spPr>
        <p:txBody>
          <a:bodyPr/>
          <a:lstStyle/>
          <a:p>
            <a:r>
              <a:rPr lang="en-US" dirty="0"/>
              <a:t>Memory Review: Organized in Units of Bytes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7FAE2-D4D2-9E4D-9AA4-617C692E6FF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2478" y="647799"/>
            <a:ext cx="9046209" cy="572129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One bit (digit) of storage (in memory) has two possible </a:t>
            </a:r>
            <a:r>
              <a:rPr lang="en-US" sz="2200" b="1" dirty="0">
                <a:solidFill>
                  <a:schemeClr val="tx2"/>
                </a:solidFill>
              </a:rPr>
              <a:t>states</a:t>
            </a:r>
            <a:r>
              <a:rPr lang="en-US" sz="2200" dirty="0">
                <a:solidFill>
                  <a:schemeClr val="tx2"/>
                </a:solidFill>
              </a:rPr>
              <a:t>: 0 or 1 </a:t>
            </a:r>
          </a:p>
          <a:p>
            <a:r>
              <a:rPr lang="en-US" sz="2200" dirty="0">
                <a:solidFill>
                  <a:schemeClr val="tx2"/>
                </a:solidFill>
              </a:rPr>
              <a:t>Memory is organized into a </a:t>
            </a:r>
            <a:r>
              <a:rPr lang="en-US" sz="2200" b="1" dirty="0">
                <a:solidFill>
                  <a:schemeClr val="tx2"/>
                </a:solidFill>
              </a:rPr>
              <a:t>fixed unit </a:t>
            </a:r>
            <a:r>
              <a:rPr lang="en-US" sz="2200" dirty="0">
                <a:solidFill>
                  <a:schemeClr val="tx2"/>
                </a:solidFill>
              </a:rPr>
              <a:t>of </a:t>
            </a:r>
            <a:r>
              <a:rPr lang="en-US" sz="2200" dirty="0">
                <a:solidFill>
                  <a:schemeClr val="accent5"/>
                </a:solidFill>
              </a:rPr>
              <a:t>8 bits, called a </a:t>
            </a:r>
            <a:r>
              <a:rPr lang="en-US" sz="2200" b="1" dirty="0">
                <a:solidFill>
                  <a:schemeClr val="accent5"/>
                </a:solidFill>
              </a:rPr>
              <a:t>byte</a:t>
            </a:r>
          </a:p>
          <a:p>
            <a:endParaRPr lang="en-US" sz="2200" dirty="0">
              <a:solidFill>
                <a:schemeClr val="accent5"/>
              </a:solidFill>
            </a:endParaRPr>
          </a:p>
          <a:p>
            <a:endParaRPr lang="en-US" sz="2200" dirty="0">
              <a:solidFill>
                <a:schemeClr val="accent5"/>
              </a:solidFill>
            </a:endParaRPr>
          </a:p>
          <a:p>
            <a:endParaRPr lang="en-US" sz="2200" dirty="0">
              <a:solidFill>
                <a:schemeClr val="accent5"/>
              </a:solidFill>
            </a:endParaRPr>
          </a:p>
          <a:p>
            <a:pPr lvl="1"/>
            <a:endParaRPr lang="en-US" sz="2000" dirty="0">
              <a:solidFill>
                <a:schemeClr val="accent5"/>
              </a:solidFill>
            </a:endParaRPr>
          </a:p>
          <a:p>
            <a:r>
              <a:rPr lang="en-US" sz="2200" dirty="0"/>
              <a:t>Conceptually, memory is a </a:t>
            </a:r>
            <a:r>
              <a:rPr lang="en-US" sz="2200" dirty="0">
                <a:solidFill>
                  <a:schemeClr val="accent5"/>
                </a:solidFill>
              </a:rPr>
              <a:t>single, </a:t>
            </a:r>
            <a:r>
              <a:rPr lang="en-US" sz="2200" b="1" dirty="0">
                <a:solidFill>
                  <a:schemeClr val="accent5"/>
                </a:solidFill>
              </a:rPr>
              <a:t>large array </a:t>
            </a:r>
            <a:r>
              <a:rPr lang="en-US" sz="2200" dirty="0">
                <a:solidFill>
                  <a:schemeClr val="accent5"/>
                </a:solidFill>
              </a:rPr>
              <a:t>of </a:t>
            </a:r>
            <a:r>
              <a:rPr lang="en-US" sz="2200" b="1" dirty="0">
                <a:solidFill>
                  <a:schemeClr val="accent5"/>
                </a:solidFill>
              </a:rPr>
              <a:t>bytes</a:t>
            </a:r>
            <a:r>
              <a:rPr lang="en-US" sz="2200" dirty="0"/>
              <a:t>, </a:t>
            </a:r>
            <a:r>
              <a:rPr lang="en-US" sz="2200" b="1" dirty="0">
                <a:solidFill>
                  <a:schemeClr val="accent5"/>
                </a:solidFill>
              </a:rPr>
              <a:t>where each byte </a:t>
            </a:r>
            <a:r>
              <a:rPr lang="en-US" sz="2200" dirty="0">
                <a:solidFill>
                  <a:schemeClr val="accent5"/>
                </a:solidFill>
              </a:rPr>
              <a:t>has a unique</a:t>
            </a:r>
            <a:r>
              <a:rPr lang="en-US" sz="2200" dirty="0"/>
              <a:t> </a:t>
            </a:r>
            <a:r>
              <a:rPr lang="en-US" sz="2200" i="1" dirty="0">
                <a:solidFill>
                  <a:srgbClr val="CC0000"/>
                </a:solidFill>
              </a:rPr>
              <a:t>address (byte addressable memory)</a:t>
            </a:r>
            <a:endParaRPr lang="en-US" sz="2200" dirty="0"/>
          </a:p>
          <a:p>
            <a:pPr>
              <a:defRPr/>
            </a:pPr>
            <a:r>
              <a:rPr lang="en-US" sz="2200" dirty="0">
                <a:solidFill>
                  <a:schemeClr val="accent1"/>
                </a:solidFill>
              </a:rPr>
              <a:t>An address is an </a:t>
            </a:r>
            <a:r>
              <a:rPr lang="en-US" sz="2200" b="1" dirty="0">
                <a:solidFill>
                  <a:schemeClr val="accent1"/>
                </a:solidFill>
              </a:rPr>
              <a:t>unsigned</a:t>
            </a:r>
            <a:r>
              <a:rPr lang="en-US" sz="2200" dirty="0">
                <a:solidFill>
                  <a:schemeClr val="accent1"/>
                </a:solidFill>
              </a:rPr>
              <a:t> (positive #) </a:t>
            </a:r>
            <a:r>
              <a:rPr lang="en-US" sz="2200" i="1" dirty="0">
                <a:solidFill>
                  <a:srgbClr val="2C895B"/>
                </a:solidFill>
              </a:rPr>
              <a:t>fixed-length</a:t>
            </a:r>
            <a:r>
              <a:rPr lang="en-US" sz="2200" dirty="0">
                <a:solidFill>
                  <a:srgbClr val="2C895B"/>
                </a:solidFill>
              </a:rPr>
              <a:t> n-bit binary value</a:t>
            </a:r>
          </a:p>
          <a:p>
            <a:pPr lvl="1">
              <a:defRPr/>
            </a:pPr>
            <a:r>
              <a:rPr lang="en-US" sz="2200" dirty="0">
                <a:solidFill>
                  <a:schemeClr val="tx2"/>
                </a:solidFill>
              </a:rPr>
              <a:t>Range (domain) of possible addresses = </a:t>
            </a:r>
            <a:r>
              <a:rPr lang="en-US" sz="2200" i="1" dirty="0">
                <a:solidFill>
                  <a:srgbClr val="C00000"/>
                </a:solidFill>
              </a:rPr>
              <a:t>address space</a:t>
            </a:r>
            <a:endParaRPr lang="en-US" sz="2200" dirty="0"/>
          </a:p>
          <a:p>
            <a:r>
              <a:rPr lang="en-US" sz="2200" dirty="0">
                <a:solidFill>
                  <a:srgbClr val="2C895B"/>
                </a:solidFill>
              </a:rPr>
              <a:t>Each byte </a:t>
            </a:r>
            <a:r>
              <a:rPr lang="en-US" sz="2200" dirty="0"/>
              <a:t>in memory can be </a:t>
            </a:r>
            <a:r>
              <a:rPr lang="en-US" sz="2200" b="1" dirty="0">
                <a:solidFill>
                  <a:schemeClr val="accent5"/>
                </a:solidFill>
              </a:rPr>
              <a:t>individually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5"/>
                </a:solidFill>
              </a:rPr>
              <a:t>accessed</a:t>
            </a:r>
            <a:r>
              <a:rPr lang="en-US" sz="2200" dirty="0"/>
              <a:t> and operated on given its </a:t>
            </a:r>
            <a:r>
              <a:rPr lang="en-US" sz="2200" b="1" dirty="0">
                <a:solidFill>
                  <a:schemeClr val="accent1"/>
                </a:solidFill>
              </a:rPr>
              <a:t>unique address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526102-DB74-8641-95FC-E8FF2F9EA60A}"/>
              </a:ext>
            </a:extLst>
          </p:cNvPr>
          <p:cNvGrpSpPr/>
          <p:nvPr/>
        </p:nvGrpSpPr>
        <p:grpSpPr>
          <a:xfrm>
            <a:off x="8794544" y="301917"/>
            <a:ext cx="2468598" cy="4636306"/>
            <a:chOff x="8765807" y="1624286"/>
            <a:chExt cx="2468598" cy="46363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B106018-8AA8-AF41-863D-CB77F2AA73B9}"/>
                </a:ext>
              </a:extLst>
            </p:cNvPr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98FA59-67F4-2247-90F9-4AC4170E9063}"/>
                </a:ext>
              </a:extLst>
            </p:cNvPr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0A93788-8300-0643-B641-17C697B1F1A5}"/>
                </a:ext>
              </a:extLst>
            </p:cNvPr>
            <p:cNvSpPr txBox="1"/>
            <p:nvPr/>
          </p:nvSpPr>
          <p:spPr>
            <a:xfrm>
              <a:off x="8765807" y="1624286"/>
              <a:ext cx="2468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n-bit</a:t>
              </a:r>
              <a:r>
                <a:rPr lang="en-US" dirty="0">
                  <a:solidFill>
                    <a:srgbClr val="00B050"/>
                  </a:solidFill>
                </a:rPr>
                <a:t> Memory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Address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C80C247-C209-F84E-80E6-41164F50EC93}"/>
                </a:ext>
              </a:extLst>
            </p:cNvPr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05AF47C-B1ED-084E-BFDB-0FEAEC533EEC}"/>
                </a:ext>
              </a:extLst>
            </p:cNvPr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076000-F9CC-6945-8749-D1983235BFAB}"/>
                </a:ext>
              </a:extLst>
            </p:cNvPr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46C1F4C-8079-4F4B-A235-2B7913FB627A}"/>
                </a:ext>
              </a:extLst>
            </p:cNvPr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209A8F5-156E-BC42-9448-DF1C92C1FD89}"/>
                </a:ext>
              </a:extLst>
            </p:cNvPr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3BD2744-7BE7-9B4C-9EEF-AD480133819A}"/>
                </a:ext>
              </a:extLst>
            </p:cNvPr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FCE636-DF9B-0046-AC1E-22719BF446F6}"/>
                </a:ext>
              </a:extLst>
            </p:cNvPr>
            <p:cNvSpPr txBox="1"/>
            <p:nvPr/>
          </p:nvSpPr>
          <p:spPr>
            <a:xfrm>
              <a:off x="9166263" y="5891260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Low address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958C5EE-CC8E-A849-9B37-F6C790C1D3EB}"/>
                </a:ext>
              </a:extLst>
            </p:cNvPr>
            <p:cNvSpPr txBox="1"/>
            <p:nvPr/>
          </p:nvSpPr>
          <p:spPr>
            <a:xfrm>
              <a:off x="9166263" y="2229310"/>
              <a:ext cx="1563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High address</a:t>
              </a:r>
            </a:p>
          </p:txBody>
        </p:sp>
        <p:sp>
          <p:nvSpPr>
            <p:cNvPr id="36" name="Up Arrow 35">
              <a:extLst>
                <a:ext uri="{FF2B5EF4-FFF2-40B4-BE49-F238E27FC236}">
                  <a16:creationId xmlns:a16="http://schemas.microsoft.com/office/drawing/2014/main" id="{C6A68276-4C04-C649-9F3C-5EF1D0AE153A}"/>
                </a:ext>
              </a:extLst>
            </p:cNvPr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E13960C-79F0-D04D-B69C-A8B64C9DADC7}"/>
              </a:ext>
            </a:extLst>
          </p:cNvPr>
          <p:cNvGrpSpPr/>
          <p:nvPr/>
        </p:nvGrpSpPr>
        <p:grpSpPr>
          <a:xfrm>
            <a:off x="10324455" y="540722"/>
            <a:ext cx="1796927" cy="4842591"/>
            <a:chOff x="10459173" y="1908025"/>
            <a:chExt cx="1796927" cy="48425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60B7A-9927-644D-8156-09B8DA20F09C}"/>
                </a:ext>
              </a:extLst>
            </p:cNvPr>
            <p:cNvSpPr txBox="1"/>
            <p:nvPr/>
          </p:nvSpPr>
          <p:spPr>
            <a:xfrm>
              <a:off x="10808798" y="54818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9BFE6D-58CC-AC49-A5FE-D6E418FFCC4F}"/>
                </a:ext>
              </a:extLst>
            </p:cNvPr>
            <p:cNvSpPr txBox="1"/>
            <p:nvPr/>
          </p:nvSpPr>
          <p:spPr>
            <a:xfrm>
              <a:off x="10808798" y="512380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F15918-FC4E-434F-8A54-D6BC4B62F4BB}"/>
                </a:ext>
              </a:extLst>
            </p:cNvPr>
            <p:cNvSpPr txBox="1"/>
            <p:nvPr/>
          </p:nvSpPr>
          <p:spPr>
            <a:xfrm>
              <a:off x="10808798" y="475376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4ABE14-9B57-FC48-B6D6-BB7C2FACB0E7}"/>
                </a:ext>
              </a:extLst>
            </p:cNvPr>
            <p:cNvSpPr txBox="1"/>
            <p:nvPr/>
          </p:nvSpPr>
          <p:spPr>
            <a:xfrm>
              <a:off x="10808798" y="4384429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4E9B16-B0E8-EB42-A76D-1CD848ADFAF4}"/>
                </a:ext>
              </a:extLst>
            </p:cNvPr>
            <p:cNvSpPr txBox="1"/>
            <p:nvPr/>
          </p:nvSpPr>
          <p:spPr>
            <a:xfrm>
              <a:off x="10808798" y="401439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E0425F-03A8-9146-B980-3B47A2D8491C}"/>
                </a:ext>
              </a:extLst>
            </p:cNvPr>
            <p:cNvSpPr txBox="1"/>
            <p:nvPr/>
          </p:nvSpPr>
          <p:spPr>
            <a:xfrm>
              <a:off x="10808798" y="3645412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91C7D4-EEB5-934C-8D23-97C33B2CE0C2}"/>
                </a:ext>
              </a:extLst>
            </p:cNvPr>
            <p:cNvSpPr txBox="1"/>
            <p:nvPr/>
          </p:nvSpPr>
          <p:spPr>
            <a:xfrm>
              <a:off x="10808798" y="32817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C17CF2-E7B2-6C49-B2E6-6416317BC10D}"/>
                </a:ext>
              </a:extLst>
            </p:cNvPr>
            <p:cNvSpPr txBox="1"/>
            <p:nvPr/>
          </p:nvSpPr>
          <p:spPr>
            <a:xfrm>
              <a:off x="10808798" y="2905334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FF59EA-C1A8-E14D-83CE-B221FA961F82}"/>
                </a:ext>
              </a:extLst>
            </p:cNvPr>
            <p:cNvSpPr txBox="1"/>
            <p:nvPr/>
          </p:nvSpPr>
          <p:spPr>
            <a:xfrm>
              <a:off x="10459173" y="6104285"/>
              <a:ext cx="1619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 byte 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(8-bits wide)</a:t>
              </a:r>
            </a:p>
          </p:txBody>
        </p:sp>
        <p:sp>
          <p:nvSpPr>
            <p:cNvPr id="52" name="Up Arrow 51">
              <a:extLst>
                <a:ext uri="{FF2B5EF4-FFF2-40B4-BE49-F238E27FC236}">
                  <a16:creationId xmlns:a16="http://schemas.microsoft.com/office/drawing/2014/main" id="{FF4F9565-EEBA-E94A-A4DD-AAE2221531AF}"/>
                </a:ext>
              </a:extLst>
            </p:cNvPr>
            <p:cNvSpPr/>
            <p:nvPr/>
          </p:nvSpPr>
          <p:spPr>
            <a:xfrm rot="10800000">
              <a:off x="11297984" y="2535549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Brace 54">
              <a:extLst>
                <a:ext uri="{FF2B5EF4-FFF2-40B4-BE49-F238E27FC236}">
                  <a16:creationId xmlns:a16="http://schemas.microsoft.com/office/drawing/2014/main" id="{392AEC2E-2D0B-714D-8D31-12AAA7790119}"/>
                </a:ext>
              </a:extLst>
            </p:cNvPr>
            <p:cNvSpPr/>
            <p:nvPr/>
          </p:nvSpPr>
          <p:spPr>
            <a:xfrm rot="5400000">
              <a:off x="11250442" y="5384978"/>
              <a:ext cx="396719" cy="1280006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B13583-A106-764D-BE2C-D1B391D93B17}"/>
                </a:ext>
              </a:extLst>
            </p:cNvPr>
            <p:cNvSpPr txBox="1"/>
            <p:nvPr/>
          </p:nvSpPr>
          <p:spPr>
            <a:xfrm>
              <a:off x="10636863" y="1908025"/>
              <a:ext cx="1619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Memory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contents</a:t>
              </a:r>
            </a:p>
          </p:txBody>
        </p:sp>
      </p:grpSp>
      <p:graphicFrame>
        <p:nvGraphicFramePr>
          <p:cNvPr id="39" name="Table 12">
            <a:extLst>
              <a:ext uri="{FF2B5EF4-FFF2-40B4-BE49-F238E27FC236}">
                <a16:creationId xmlns:a16="http://schemas.microsoft.com/office/drawing/2014/main" id="{70DFE4F1-2132-0641-8CF7-04E9F98D9757}"/>
              </a:ext>
            </a:extLst>
          </p:cNvPr>
          <p:cNvGraphicFramePr>
            <a:graphicFrameLocks noGrp="1"/>
          </p:cNvGraphicFramePr>
          <p:nvPr/>
        </p:nvGraphicFramePr>
        <p:xfrm>
          <a:off x="2501615" y="1793805"/>
          <a:ext cx="3471256" cy="175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907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433907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</a:tblGrid>
              <a:tr h="439070">
                <a:tc gridSpan="8"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 in Byte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778856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698967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91915"/>
                  </a:ext>
                </a:extLst>
              </a:tr>
              <a:tr h="439070">
                <a:tc gridSpan="8"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 of each bit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40534064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3DBB087-63D6-274A-8452-A9FE0E847DBC}"/>
              </a:ext>
            </a:extLst>
          </p:cNvPr>
          <p:cNvGrpSpPr/>
          <p:nvPr/>
        </p:nvGrpSpPr>
        <p:grpSpPr>
          <a:xfrm>
            <a:off x="296155" y="2246966"/>
            <a:ext cx="8543110" cy="654188"/>
            <a:chOff x="443010" y="2860682"/>
            <a:chExt cx="8543110" cy="65418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A35B3B-3186-0D45-8A18-1F840C70914E}"/>
                </a:ext>
              </a:extLst>
            </p:cNvPr>
            <p:cNvSpPr txBox="1"/>
            <p:nvPr/>
          </p:nvSpPr>
          <p:spPr>
            <a:xfrm>
              <a:off x="443010" y="2868539"/>
              <a:ext cx="2146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	MSB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Most Significant Bit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CA5CE0B-721F-3E49-9283-A3F38F0294E8}"/>
                </a:ext>
              </a:extLst>
            </p:cNvPr>
            <p:cNvCxnSpPr>
              <a:cxnSpLocks/>
            </p:cNvCxnSpPr>
            <p:nvPr/>
          </p:nvCxnSpPr>
          <p:spPr>
            <a:xfrm>
              <a:off x="2042038" y="3050987"/>
              <a:ext cx="648153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3CE41B-D2DA-9A42-8F59-13A5262A9C16}"/>
                </a:ext>
              </a:extLst>
            </p:cNvPr>
            <p:cNvSpPr txBox="1"/>
            <p:nvPr/>
          </p:nvSpPr>
          <p:spPr>
            <a:xfrm>
              <a:off x="6621370" y="2860682"/>
              <a:ext cx="2364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LSB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(Least Significant Bit)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B19DD8E-161E-9940-9E75-36E2FA106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0889" y="3051782"/>
              <a:ext cx="602311" cy="0"/>
            </a:xfrm>
            <a:prstGeom prst="straightConnector1">
              <a:avLst/>
            </a:prstGeom>
            <a:ln w="412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CFD5889-1D27-D446-89E2-BC10CD89A6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7419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E53F-0339-D049-B857-5DCD78B58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6465" cy="559352"/>
          </a:xfrm>
        </p:spPr>
        <p:txBody>
          <a:bodyPr/>
          <a:lstStyle/>
          <a:p>
            <a:r>
              <a:rPr lang="en-US" dirty="0"/>
              <a:t>Memory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BE9F-E22F-5C46-9566-B73325DFFA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6218" y="679351"/>
            <a:ext cx="11591560" cy="58828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Since memory addresses are implemented in hardware using binary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b="1" dirty="0">
                <a:solidFill>
                  <a:srgbClr val="0070C0"/>
                </a:solidFill>
              </a:rPr>
              <a:t> Size (number of byte sized cells)</a:t>
            </a:r>
            <a:r>
              <a:rPr lang="en-US" sz="2200" dirty="0">
                <a:solidFill>
                  <a:srgbClr val="0070C0"/>
                </a:solidFill>
              </a:rPr>
              <a:t> of Memory is </a:t>
            </a:r>
            <a:r>
              <a:rPr lang="en-US" sz="2200" dirty="0">
                <a:solidFill>
                  <a:schemeClr val="tx2"/>
                </a:solidFill>
              </a:rPr>
              <a:t>specified in </a:t>
            </a:r>
            <a:r>
              <a:rPr lang="en-US" sz="2200" b="1" dirty="0">
                <a:solidFill>
                  <a:srgbClr val="0070C0"/>
                </a:solidFill>
              </a:rPr>
              <a:t>powers of 2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Memory size/capacity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rgbClr val="0070C0"/>
                </a:solidFill>
              </a:rPr>
              <a:t>bytes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is specified by the</a:t>
            </a:r>
            <a:r>
              <a:rPr lang="en-US" sz="2400" dirty="0"/>
              <a:t> “</a:t>
            </a:r>
            <a:r>
              <a:rPr lang="en-US" sz="2400" dirty="0">
                <a:solidFill>
                  <a:srgbClr val="FF0000"/>
                </a:solidFill>
              </a:rPr>
              <a:t>Number of bits" </a:t>
            </a:r>
            <a:r>
              <a:rPr lang="en-US" sz="2400" dirty="0">
                <a:solidFill>
                  <a:srgbClr val="0070C0"/>
                </a:solidFill>
              </a:rPr>
              <a:t>in an address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32 bits of address = 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 =</a:t>
            </a:r>
            <a:r>
              <a:rPr lang="en-US" sz="2400" dirty="0">
                <a:solidFill>
                  <a:schemeClr val="tx2"/>
                </a:solidFill>
              </a:rPr>
              <a:t>  4,294,967,296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Address Range is 0 to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– 1 (unsigned)</a:t>
            </a:r>
          </a:p>
          <a:p>
            <a:pPr lvl="3"/>
            <a:endParaRPr lang="en-US" sz="22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chemeClr val="tx2"/>
                </a:solidFill>
              </a:rPr>
              <a:t>Shorthand notation for address size (Memory Capacity)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KB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400" dirty="0">
                <a:solidFill>
                  <a:srgbClr val="0070C0"/>
                </a:solidFill>
              </a:rPr>
              <a:t> (K=1024) kilobyte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MB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</a:t>
            </a:r>
            <a:r>
              <a:rPr lang="en-US" sz="2400" dirty="0">
                <a:solidFill>
                  <a:srgbClr val="0070C0"/>
                </a:solidFill>
              </a:rPr>
              <a:t>  megabyte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GB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 </a:t>
            </a:r>
            <a:r>
              <a:rPr lang="en-US" sz="2400" dirty="0">
                <a:solidFill>
                  <a:srgbClr val="0070C0"/>
                </a:solidFill>
              </a:rPr>
              <a:t>  gigabyte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  </a:t>
            </a:r>
            <a:r>
              <a:rPr lang="en-US" sz="2400" dirty="0">
                <a:solidFill>
                  <a:srgbClr val="0070C0"/>
                </a:solidFill>
              </a:rPr>
              <a:t>terabyte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PB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  </a:t>
            </a:r>
            <a:r>
              <a:rPr lang="en-US" sz="2400" dirty="0">
                <a:solidFill>
                  <a:srgbClr val="0070C0"/>
                </a:solidFill>
              </a:rPr>
              <a:t>petabyte</a:t>
            </a:r>
            <a:endParaRPr lang="en-US" sz="2400" b="1" baseline="30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0F647-39A6-834B-B222-A4C20216C8C2}"/>
              </a:ext>
            </a:extLst>
          </p:cNvPr>
          <p:cNvSpPr txBox="1"/>
          <p:nvPr/>
        </p:nvSpPr>
        <p:spPr>
          <a:xfrm>
            <a:off x="11796700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30" name="Picture 2" descr="DDR5 vs DDR4 - All the Design Challenges &amp; Advantages - Rambus">
            <a:extLst>
              <a:ext uri="{FF2B5EF4-FFF2-40B4-BE49-F238E27FC236}">
                <a16:creationId xmlns:a16="http://schemas.microsoft.com/office/drawing/2014/main" id="{79275A1A-CD16-4746-BCD7-C0D814EC5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4049" y="3948710"/>
            <a:ext cx="5905173" cy="23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B37E39-3616-8747-B03A-66DB978492DB}"/>
              </a:ext>
            </a:extLst>
          </p:cNvPr>
          <p:cNvSpPr txBox="1"/>
          <p:nvPr/>
        </p:nvSpPr>
        <p:spPr>
          <a:xfrm>
            <a:off x="6266937" y="5826745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92C55-4878-9C4A-A65E-32F0BC884533}"/>
              </a:ext>
            </a:extLst>
          </p:cNvPr>
          <p:cNvSpPr txBox="1"/>
          <p:nvPr/>
        </p:nvSpPr>
        <p:spPr>
          <a:xfrm>
            <a:off x="9437003" y="5829254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6C549-E98B-294C-857B-D38EEB0950C0}"/>
              </a:ext>
            </a:extLst>
          </p:cNvPr>
          <p:cNvSpPr txBox="1"/>
          <p:nvPr/>
        </p:nvSpPr>
        <p:spPr>
          <a:xfrm>
            <a:off x="7673746" y="5664355"/>
            <a:ext cx="16257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Address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80BF75-7E86-544C-98A9-F6E7F8E19AC5}"/>
              </a:ext>
            </a:extLst>
          </p:cNvPr>
          <p:cNvSpPr txBox="1"/>
          <p:nvPr/>
        </p:nvSpPr>
        <p:spPr>
          <a:xfrm>
            <a:off x="9476447" y="3548600"/>
            <a:ext cx="196277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Memory </a:t>
            </a:r>
            <a:r>
              <a:rPr lang="en-US" sz="2000" dirty="0" err="1"/>
              <a:t>dimm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98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tx2"/>
                </a:solidFill>
              </a:rPr>
              <a:t>Example Below: Variables all starting at address 0x80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70254" cy="3054056"/>
            <a:chOff x="8117796" y="3526735"/>
            <a:chExt cx="3770254" cy="30540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787909" y="546169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376833"/>
            <a:ext cx="3630778" cy="2551955"/>
            <a:chOff x="3852667" y="4376833"/>
            <a:chExt cx="3630778" cy="25519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6383304" y="58286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41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22550" y="805450"/>
                <a:ext cx="8606671" cy="586966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Hex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Binary: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16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2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rgbClr val="F3753F"/>
                    </a:solidFill>
                  </a:rPr>
                  <a:t>1</a:t>
                </a:r>
                <a:r>
                  <a:rPr lang="en-US" sz="2800" dirty="0"/>
                  <a:t> digit hex = </a:t>
                </a:r>
                <a:r>
                  <a:rPr lang="en-US" sz="2800" dirty="0">
                    <a:solidFill>
                      <a:srgbClr val="2C895B"/>
                    </a:solidFill>
                  </a:rPr>
                  <a:t>4</a:t>
                </a:r>
                <a:r>
                  <a:rPr lang="en-US" sz="2800" dirty="0"/>
                  <a:t> digits binary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hex digits with binary digits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drop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0x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d</a:t>
                </a:r>
                <a:r>
                  <a:rPr lang="en-US" sz="2400" dirty="0"/>
                  <a:t> to binary</a:t>
                </a:r>
              </a:p>
              <a:p>
                <a:pPr lvl="2"/>
                <a:r>
                  <a:rPr lang="en-US" sz="2400" dirty="0"/>
                  <a:t>0x2 is 0b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00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10,</a:t>
                </a:r>
                <a:r>
                  <a:rPr lang="en-US" sz="2400" dirty="0"/>
                  <a:t> 0xd is 0b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Drop two leading zeros, answer is 0b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Hex: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Pad with enough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 </a:t>
                </a:r>
                <a:r>
                  <a:rPr lang="en-US" sz="2400" dirty="0"/>
                  <a:t>until number of digits is a multiple of 4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each </a:t>
                </a:r>
                <a:r>
                  <a:rPr 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group of 4 </a:t>
                </a:r>
                <a:r>
                  <a:rPr lang="en-US" sz="2400" dirty="0"/>
                  <a:t>with the </a:t>
                </a:r>
                <a:r>
                  <a:rPr lang="en-US" sz="2400" b="1" dirty="0"/>
                  <a:t>HEX equivalent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 		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0b101101</a:t>
                </a:r>
              </a:p>
              <a:p>
                <a:pPr lvl="2"/>
                <a:r>
                  <a:rPr lang="en-US" sz="2400" b="1" dirty="0">
                    <a:solidFill>
                      <a:srgbClr val="FF0000"/>
                    </a:solidFill>
                  </a:rPr>
                  <a:t>Pad on the left</a:t>
                </a:r>
                <a:r>
                  <a:rPr lang="en-US" sz="2400" dirty="0"/>
                  <a:t> to:	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0b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0010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Replace to get:     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0x</a:t>
                </a:r>
                <a:r>
                  <a:rPr lang="en-US" sz="24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22550" y="805450"/>
                <a:ext cx="8606671" cy="5869669"/>
              </a:xfrm>
              <a:blipFill>
                <a:blip r:embed="rId2"/>
                <a:stretch>
                  <a:fillRect l="-1325" t="-215" r="-88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12B79F-88F7-F542-AB8C-49329598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</a:t>
            </a:r>
            <a:r>
              <a:rPr lang="en-US" dirty="0">
                <a:sym typeface="Wingdings" pitchFamily="2" charset="2"/>
              </a:rPr>
              <a:t>&lt;---&gt; Hexadecimal Equivalences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BE4207-049A-3D48-A66F-C0DEE12D9D18}"/>
              </a:ext>
            </a:extLst>
          </p:cNvPr>
          <p:cNvGraphicFramePr>
            <a:graphicFrameLocks noGrp="1"/>
          </p:cNvGraphicFramePr>
          <p:nvPr/>
        </p:nvGraphicFramePr>
        <p:xfrm>
          <a:off x="8729221" y="320040"/>
          <a:ext cx="3340230" cy="6217920"/>
        </p:xfrm>
        <a:graphic>
          <a:graphicData uri="http://schemas.openxmlformats.org/drawingml/2006/table">
            <a:tbl>
              <a:tblPr firstRow="1" bandRow="1"/>
              <a:tblGrid>
                <a:gridCol w="1113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16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109CE8-2900-734B-BF06-384AE806331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1698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456" y="1130698"/>
            <a:ext cx="7572895" cy="501407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pointer</a:t>
            </a:r>
            <a:r>
              <a:rPr lang="en-US" sz="2400" dirty="0"/>
              <a:t> is a </a:t>
            </a:r>
            <a:r>
              <a:rPr lang="en-US" sz="2400" dirty="0">
                <a:solidFill>
                  <a:schemeClr val="accent5"/>
                </a:solidFill>
              </a:rPr>
              <a:t>variable</a:t>
            </a:r>
            <a:r>
              <a:rPr lang="en-US" sz="2400" dirty="0"/>
              <a:t> whose </a:t>
            </a:r>
            <a:r>
              <a:rPr lang="en-US" sz="2400" dirty="0">
                <a:solidFill>
                  <a:srgbClr val="F3753F"/>
                </a:solidFill>
              </a:rPr>
              <a:t>contents</a:t>
            </a:r>
            <a:r>
              <a:rPr lang="en-US" sz="2400" dirty="0"/>
              <a:t> (or value) can be properly used as 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2C895B"/>
                </a:solidFill>
              </a:rPr>
              <a:t>value in a pointer </a:t>
            </a:r>
            <a:r>
              <a:rPr lang="en-US" sz="2400" i="1" dirty="0">
                <a:solidFill>
                  <a:srgbClr val="0070C0"/>
                </a:solidFill>
              </a:rPr>
              <a:t>should</a:t>
            </a:r>
            <a:r>
              <a:rPr lang="en-US" sz="2400" dirty="0">
                <a:solidFill>
                  <a:schemeClr val="tx2"/>
                </a:solidFill>
              </a:rPr>
              <a:t> be a</a:t>
            </a:r>
            <a:r>
              <a:rPr lang="en-US" sz="2400" dirty="0">
                <a:solidFill>
                  <a:srgbClr val="2C895B"/>
                </a:solidFill>
              </a:rPr>
              <a:t> valid address </a:t>
            </a:r>
            <a:r>
              <a:rPr lang="en-US" sz="2400" dirty="0">
                <a:solidFill>
                  <a:srgbClr val="F37440"/>
                </a:solidFill>
              </a:rPr>
              <a:t>allocated to the process</a:t>
            </a:r>
            <a:r>
              <a:rPr lang="en-US" sz="2400" dirty="0">
                <a:solidFill>
                  <a:srgbClr val="2C895B"/>
                </a:solidFill>
              </a:rPr>
              <a:t> by the </a:t>
            </a:r>
            <a:r>
              <a:rPr lang="en-US" sz="2400" dirty="0">
                <a:solidFill>
                  <a:srgbClr val="7030A0"/>
                </a:solidFill>
              </a:rPr>
              <a:t>operating system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x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address 0x00001008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location 0x00001000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contents of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chemeClr val="tx2"/>
                </a:solidFill>
              </a:rPr>
              <a:t> is the </a:t>
            </a:r>
            <a:r>
              <a:rPr lang="en-US" sz="2400" dirty="0">
                <a:solidFill>
                  <a:srgbClr val="0070C0"/>
                </a:solidFill>
              </a:rPr>
              <a:t>address of x </a:t>
            </a:r>
            <a:r>
              <a:rPr lang="en-US" sz="2400" dirty="0">
                <a:solidFill>
                  <a:srgbClr val="2C895B"/>
                </a:solidFill>
              </a:rPr>
              <a:t>0x00001008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312199" y="3393945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int x = </a:t>
            </a:r>
          </a:p>
          <a:p>
            <a:r>
              <a:rPr lang="en-US" sz="2000" dirty="0">
                <a:solidFill>
                  <a:schemeClr val="tx2"/>
                </a:solidFill>
              </a:rPr>
              <a:t>0x77;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6989721" y="6216274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pt</a:t>
            </a:r>
            <a:r>
              <a:rPr lang="en-US" sz="2000" dirty="0">
                <a:solidFill>
                  <a:schemeClr val="tx2"/>
                </a:solidFill>
              </a:rPr>
              <a:t> is a pointer to x------&gt;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1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1" name="Rectangle 5">
            <a:extLst>
              <a:ext uri="{FF2B5EF4-FFF2-40B4-BE49-F238E27FC236}">
                <a16:creationId xmlns:a16="http://schemas.microsoft.com/office/drawing/2014/main" id="{5BD0FFEC-12BA-FB84-873B-956809A45307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699737" y="5430260"/>
            <a:ext cx="685800" cy="3048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0x100</a:t>
            </a:r>
          </a:p>
        </p:txBody>
      </p:sp>
      <p:sp>
        <p:nvSpPr>
          <p:cNvPr id="92" name="Rectangle 6">
            <a:extLst>
              <a:ext uri="{FF2B5EF4-FFF2-40B4-BE49-F238E27FC236}">
                <a16:creationId xmlns:a16="http://schemas.microsoft.com/office/drawing/2014/main" id="{25C019CC-CE18-C51C-D793-7B415F127097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62323" y="5116845"/>
            <a:ext cx="685800" cy="3048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0x101</a:t>
            </a:r>
          </a:p>
        </p:txBody>
      </p:sp>
      <p:sp>
        <p:nvSpPr>
          <p:cNvPr id="113" name="Rectangle 7">
            <a:extLst>
              <a:ext uri="{FF2B5EF4-FFF2-40B4-BE49-F238E27FC236}">
                <a16:creationId xmlns:a16="http://schemas.microsoft.com/office/drawing/2014/main" id="{E545CC64-8FFB-A5C0-457D-8479085E5A5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760736" y="4786645"/>
            <a:ext cx="685800" cy="3048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0x102</a:t>
            </a:r>
          </a:p>
        </p:txBody>
      </p:sp>
      <p:sp>
        <p:nvSpPr>
          <p:cNvPr id="115" name="Rectangle 8">
            <a:extLst>
              <a:ext uri="{FF2B5EF4-FFF2-40B4-BE49-F238E27FC236}">
                <a16:creationId xmlns:a16="http://schemas.microsoft.com/office/drawing/2014/main" id="{E057EBBF-3C92-7EAD-2438-0B219D43135A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55973" y="4507245"/>
            <a:ext cx="685800" cy="3048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0x103</a:t>
            </a:r>
          </a:p>
        </p:txBody>
      </p:sp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307327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0169EA-E12A-9FC0-3E7C-122D37632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2146668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BFD34C-0AAF-A34F-BC11-AAA9009ACDC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9195" y="703581"/>
            <a:ext cx="6263673" cy="590399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Use the MSB is the sign bit to represent a negative value is encoded as the 1's complement </a:t>
            </a:r>
          </a:p>
          <a:p>
            <a:r>
              <a:rPr lang="en-US" dirty="0"/>
              <a:t>All </a:t>
            </a:r>
            <a:r>
              <a:rPr lang="en-US" dirty="0">
                <a:solidFill>
                  <a:schemeClr val="accent5"/>
                </a:solidFill>
              </a:rPr>
              <a:t>negative values</a:t>
            </a:r>
            <a:r>
              <a:rPr lang="en-US" dirty="0"/>
              <a:t> have a </a:t>
            </a:r>
            <a:r>
              <a:rPr lang="en-US" dirty="0">
                <a:solidFill>
                  <a:schemeClr val="accent5"/>
                </a:solidFill>
              </a:rPr>
              <a:t>one in the leftmost bit </a:t>
            </a:r>
          </a:p>
          <a:p>
            <a:r>
              <a:rPr lang="en-US" dirty="0"/>
              <a:t>All </a:t>
            </a:r>
            <a:r>
              <a:rPr lang="en-US" dirty="0">
                <a:solidFill>
                  <a:schemeClr val="accent5"/>
                </a:solidFill>
              </a:rPr>
              <a:t>positive values </a:t>
            </a:r>
            <a:r>
              <a:rPr lang="en-US" dirty="0"/>
              <a:t>have a </a:t>
            </a:r>
            <a:r>
              <a:rPr lang="en-US" dirty="0">
                <a:solidFill>
                  <a:schemeClr val="accent5"/>
                </a:solidFill>
              </a:rPr>
              <a:t>zero in the leftmost bit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6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problem is </a:t>
            </a:r>
            <a:r>
              <a:rPr lang="en-US" b="1" dirty="0">
                <a:solidFill>
                  <a:srgbClr val="0070C0"/>
                </a:solidFill>
              </a:rPr>
              <a:t>there are two values for zero</a:t>
            </a:r>
          </a:p>
          <a:p>
            <a:pPr lvl="1"/>
            <a:r>
              <a:rPr lang="en-US" dirty="0"/>
              <a:t>1111 and 0000 in 4-bits</a:t>
            </a:r>
          </a:p>
          <a:p>
            <a:pPr lvl="1"/>
            <a:r>
              <a:rPr lang="en-US" dirty="0"/>
              <a:t>arithmetic is tricky when you cross over the zeros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1E5797-056C-D84F-B7D7-273C23CFF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225160" cy="586954"/>
          </a:xfrm>
        </p:spPr>
        <p:txBody>
          <a:bodyPr/>
          <a:lstStyle/>
          <a:p>
            <a:r>
              <a:rPr lang="en-US" dirty="0"/>
              <a:t>1's Complement Signed Integer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88B8C-BD14-9349-BB52-95EB2EE3D6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539"/>
          <a:stretch/>
        </p:blipFill>
        <p:spPr>
          <a:xfrm>
            <a:off x="7076266" y="602675"/>
            <a:ext cx="5001553" cy="544519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ECFD54-F440-3047-AED9-BAB4D39D1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69843"/>
              </p:ext>
            </p:extLst>
          </p:nvPr>
        </p:nvGraphicFramePr>
        <p:xfrm>
          <a:off x="1517244" y="2497735"/>
          <a:ext cx="4073388" cy="2990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7796">
                  <a:extLst>
                    <a:ext uri="{9D8B030D-6E8A-4147-A177-3AD203B41FA5}">
                      <a16:colId xmlns:a16="http://schemas.microsoft.com/office/drawing/2014/main" val="1393260036"/>
                    </a:ext>
                  </a:extLst>
                </a:gridCol>
              </a:tblGrid>
              <a:tr h="279741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000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001</a:t>
                      </a:r>
                    </a:p>
                  </a:txBody>
                  <a:tcPr marL="0" marR="0" marT="91440" marB="3657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110</a:t>
                      </a:r>
                    </a:p>
                  </a:txBody>
                  <a:tcPr marL="0" marR="0" marT="91440" marB="36576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010</a:t>
                      </a:r>
                    </a:p>
                  </a:txBody>
                  <a:tcPr marL="0" marR="0" marT="91440" marB="3657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101</a:t>
                      </a:r>
                    </a:p>
                  </a:txBody>
                  <a:tcPr marL="0" marR="0" marT="91440" marB="36576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011</a:t>
                      </a:r>
                    </a:p>
                  </a:txBody>
                  <a:tcPr marL="0" marR="0" marT="91440" marB="3657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 marL="0" marR="0" marT="91440" marB="36576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 marL="0" marR="0" marT="91440" marB="3657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011</a:t>
                      </a:r>
                    </a:p>
                  </a:txBody>
                  <a:tcPr marL="0" marR="0" marT="91440" marB="36576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101</a:t>
                      </a:r>
                    </a:p>
                  </a:txBody>
                  <a:tcPr marL="0" marR="0" marT="91440" marB="3657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010</a:t>
                      </a:r>
                    </a:p>
                  </a:txBody>
                  <a:tcPr marL="0" marR="0" marT="91440" marB="36576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110</a:t>
                      </a:r>
                    </a:p>
                  </a:txBody>
                  <a:tcPr marL="0" marR="0" marT="91440" marB="3657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001</a:t>
                      </a:r>
                    </a:p>
                  </a:txBody>
                  <a:tcPr marL="0" marR="0" marT="91440" marB="36576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</a:t>
                      </a:r>
                    </a:p>
                  </a:txBody>
                  <a:tcPr marL="0" marR="0" marT="91440" marB="3657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000</a:t>
                      </a:r>
                    </a:p>
                  </a:txBody>
                  <a:tcPr marL="0" marR="0" marT="91440" marB="36576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512675-6316-8147-B38E-6749F24976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2A0170-604A-8B68-C309-0609CB97E57C}"/>
              </a:ext>
            </a:extLst>
          </p:cNvPr>
          <p:cNvGrpSpPr/>
          <p:nvPr/>
        </p:nvGrpSpPr>
        <p:grpSpPr>
          <a:xfrm>
            <a:off x="7446337" y="6213355"/>
            <a:ext cx="4136180" cy="394220"/>
            <a:chOff x="7401748" y="6238243"/>
            <a:chExt cx="4136180" cy="39422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6C27D11-8266-4A15-065E-DEB8329B4403}"/>
                </a:ext>
              </a:extLst>
            </p:cNvPr>
            <p:cNvCxnSpPr>
              <a:cxnSpLocks/>
            </p:cNvCxnSpPr>
            <p:nvPr/>
          </p:nvCxnSpPr>
          <p:spPr>
            <a:xfrm>
              <a:off x="7698742" y="6255325"/>
              <a:ext cx="383406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8907CA-FD1D-8736-3074-7A0CDC01DC4C}"/>
                </a:ext>
              </a:extLst>
            </p:cNvPr>
            <p:cNvSpPr txBox="1"/>
            <p:nvPr/>
          </p:nvSpPr>
          <p:spPr>
            <a:xfrm>
              <a:off x="9145752" y="626313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-0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DE872A-A9A9-14DD-391A-CE13103FBA42}"/>
                </a:ext>
              </a:extLst>
            </p:cNvPr>
            <p:cNvSpPr txBox="1"/>
            <p:nvPr/>
          </p:nvSpPr>
          <p:spPr>
            <a:xfrm>
              <a:off x="9535602" y="626313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ABC8F9-A09B-9D33-04B6-3DD2DE1EC19B}"/>
                </a:ext>
              </a:extLst>
            </p:cNvPr>
            <p:cNvSpPr txBox="1"/>
            <p:nvPr/>
          </p:nvSpPr>
          <p:spPr>
            <a:xfrm>
              <a:off x="8832846" y="6263130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03CA84-C14F-AD10-6033-9EDC414A7AC8}"/>
                </a:ext>
              </a:extLst>
            </p:cNvPr>
            <p:cNvSpPr txBox="1"/>
            <p:nvPr/>
          </p:nvSpPr>
          <p:spPr>
            <a:xfrm>
              <a:off x="8519940" y="6263130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AF9E39-4BDE-6830-5354-EF464C3DC945}"/>
                </a:ext>
              </a:extLst>
            </p:cNvPr>
            <p:cNvSpPr txBox="1"/>
            <p:nvPr/>
          </p:nvSpPr>
          <p:spPr>
            <a:xfrm>
              <a:off x="7401748" y="6238243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B3C0FE-8FC7-D5CA-08AC-DED74DC5B634}"/>
                </a:ext>
              </a:extLst>
            </p:cNvPr>
            <p:cNvSpPr txBox="1"/>
            <p:nvPr/>
          </p:nvSpPr>
          <p:spPr>
            <a:xfrm>
              <a:off x="11225022" y="625532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463D61-44B5-68A2-74F8-76BB10BF36DA}"/>
                </a:ext>
              </a:extLst>
            </p:cNvPr>
            <p:cNvSpPr txBox="1"/>
            <p:nvPr/>
          </p:nvSpPr>
          <p:spPr>
            <a:xfrm>
              <a:off x="9848508" y="626313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0B507B-4283-530F-2868-98F3C8B6B651}"/>
                </a:ext>
              </a:extLst>
            </p:cNvPr>
            <p:cNvSpPr txBox="1"/>
            <p:nvPr/>
          </p:nvSpPr>
          <p:spPr>
            <a:xfrm>
              <a:off x="10183773" y="625459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694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598CE11-B5DF-4A46-8963-FDB4A8CE68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2421" y="592711"/>
            <a:ext cx="5786755" cy="617455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B3742C-7F14-F14A-8839-67CBBF203E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7595" y="2140092"/>
            <a:ext cx="6276877" cy="446880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ost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ignificant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it as a sign bit</a:t>
            </a:r>
          </a:p>
          <a:p>
            <a:pPr lvl="1"/>
            <a:r>
              <a:rPr lang="en-US" dirty="0"/>
              <a:t>0 as the MSB represents positive numbers</a:t>
            </a:r>
          </a:p>
          <a:p>
            <a:pPr lvl="1"/>
            <a:r>
              <a:rPr lang="en-US" dirty="0"/>
              <a:t>1 as the MSB represents negative numbers</a:t>
            </a:r>
          </a:p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(oops) representations for </a:t>
            </a:r>
            <a:r>
              <a:rPr lang="en-US" dirty="0">
                <a:solidFill>
                  <a:srgbClr val="0070C0"/>
                </a:solidFill>
              </a:rPr>
              <a:t>zero: 0000, 1000</a:t>
            </a:r>
          </a:p>
          <a:p>
            <a:r>
              <a:rPr lang="en-US" dirty="0"/>
              <a:t>Tricky Math (must handle sign bit independently)</a:t>
            </a:r>
          </a:p>
          <a:p>
            <a:pPr lvl="1"/>
            <a:endParaRPr lang="en-US" dirty="0">
              <a:cs typeface="Calibri" panose="020F0502020204030204" pitchFamily="34" charset="0"/>
            </a:endParaRPr>
          </a:p>
          <a:p>
            <a:pPr lvl="1"/>
            <a:endParaRPr lang="en-US" dirty="0">
              <a:cs typeface="Calibri" panose="020F0502020204030204" pitchFamily="34" charset="0"/>
            </a:endParaRPr>
          </a:p>
          <a:p>
            <a:pPr marL="354012" lvl="1" indent="0">
              <a:buNone/>
            </a:pPr>
            <a:endParaRPr lang="en-US" dirty="0">
              <a:cs typeface="Calibri" panose="020F0502020204030204" pitchFamily="34" charset="0"/>
            </a:endParaRPr>
          </a:p>
          <a:p>
            <a:pPr lvl="1"/>
            <a:endParaRPr lang="en-US" dirty="0"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accent1"/>
                </a:solidFill>
                <a:cs typeface="Calibri" panose="020F0502020204030204" pitchFamily="34" charset="0"/>
              </a:rPr>
              <a:t>With Simple math, Positive and Negatives “</a:t>
            </a:r>
            <a:r>
              <a:rPr lang="en-US" i="1" dirty="0">
                <a:solidFill>
                  <a:schemeClr val="accent1"/>
                </a:solidFill>
                <a:cs typeface="Calibri" panose="020F0502020204030204" pitchFamily="34" charset="0"/>
              </a:rPr>
              <a:t>increment</a:t>
            </a:r>
            <a:r>
              <a:rPr lang="en-US" dirty="0">
                <a:solidFill>
                  <a:schemeClr val="accent1"/>
                </a:solidFill>
                <a:cs typeface="Calibri" panose="020F0502020204030204" pitchFamily="34" charset="0"/>
              </a:rPr>
              <a:t>” (+1) in the </a:t>
            </a:r>
            <a:r>
              <a:rPr lang="en-US" dirty="0">
                <a:solidFill>
                  <a:srgbClr val="C00000"/>
                </a:solidFill>
                <a:cs typeface="Calibri" panose="020F0502020204030204" pitchFamily="34" charset="0"/>
              </a:rPr>
              <a:t>opposite directions!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8AA38-9BCA-4B45-AB05-B7813A5C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06" y="108545"/>
            <a:ext cx="10515600" cy="525732"/>
          </a:xfrm>
        </p:spPr>
        <p:txBody>
          <a:bodyPr/>
          <a:lstStyle/>
          <a:p>
            <a:r>
              <a:rPr lang="en-US" dirty="0"/>
              <a:t>Negative Integer Numbers: Sign + Magnitude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8B108-4530-524C-98D1-73AF40AB0529}"/>
              </a:ext>
            </a:extLst>
          </p:cNvPr>
          <p:cNvSpPr txBox="1"/>
          <p:nvPr/>
        </p:nvSpPr>
        <p:spPr>
          <a:xfrm>
            <a:off x="376462" y="1323114"/>
            <a:ext cx="1383712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Sign bit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5D11E3-F657-6A46-9246-8CDE7CD120F7}"/>
              </a:ext>
            </a:extLst>
          </p:cNvPr>
          <p:cNvSpPr txBox="1"/>
          <p:nvPr/>
        </p:nvSpPr>
        <p:spPr>
          <a:xfrm>
            <a:off x="1759701" y="1325697"/>
            <a:ext cx="4435695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Remaining bits      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38E720-01C8-1E40-A2D6-64A383FD85E4}"/>
              </a:ext>
            </a:extLst>
          </p:cNvPr>
          <p:cNvSpPr txBox="1"/>
          <p:nvPr/>
        </p:nvSpPr>
        <p:spPr>
          <a:xfrm>
            <a:off x="300999" y="103600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EF3A27-2E03-2F4F-B231-AA821C0E20F2}"/>
              </a:ext>
            </a:extLst>
          </p:cNvPr>
          <p:cNvSpPr txBox="1"/>
          <p:nvPr/>
        </p:nvSpPr>
        <p:spPr>
          <a:xfrm>
            <a:off x="1770023" y="10188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2ACB54-95CF-0B4F-BDD8-4D828F5392DD}"/>
              </a:ext>
            </a:extLst>
          </p:cNvPr>
          <p:cNvSpPr txBox="1"/>
          <p:nvPr/>
        </p:nvSpPr>
        <p:spPr>
          <a:xfrm>
            <a:off x="5957889" y="103600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64F09D-5282-8349-8450-BF2441E1B42E}"/>
              </a:ext>
            </a:extLst>
          </p:cNvPr>
          <p:cNvGrpSpPr/>
          <p:nvPr/>
        </p:nvGrpSpPr>
        <p:grpSpPr>
          <a:xfrm>
            <a:off x="894197" y="4486969"/>
            <a:ext cx="2069624" cy="1332087"/>
            <a:chOff x="376961" y="4635548"/>
            <a:chExt cx="2069624" cy="1332087"/>
          </a:xfrm>
        </p:grpSpPr>
        <p:sp>
          <p:nvSpPr>
            <p:cNvPr id="29" name="Text Box 3">
              <a:extLst>
                <a:ext uri="{FF2B5EF4-FFF2-40B4-BE49-F238E27FC236}">
                  <a16:creationId xmlns:a16="http://schemas.microsoft.com/office/drawing/2014/main" id="{4AB2C5C9-56C1-B648-A8BD-62D63397869E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49305" y="4635548"/>
              <a:ext cx="1097280" cy="9692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60876" rIns="90000" bIns="45000">
              <a:prstTxWarp prst="textNoShape">
                <a:avLst/>
              </a:prstTxWarp>
            </a:bodyPr>
            <a:lstStyle/>
            <a:p>
              <a:pPr>
                <a:tabLst>
                  <a:tab pos="723900" algn="l"/>
                </a:tabLst>
              </a:pP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100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000" b="1" u="sng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0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011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001</a:t>
              </a:r>
            </a:p>
          </p:txBody>
        </p:sp>
        <p:sp>
          <p:nvSpPr>
            <p:cNvPr id="30" name="Text Box 3">
              <a:extLst>
                <a:ext uri="{FF2B5EF4-FFF2-40B4-BE49-F238E27FC236}">
                  <a16:creationId xmlns:a16="http://schemas.microsoft.com/office/drawing/2014/main" id="{29BCE1E0-CAF4-3445-AE92-F26676C926DF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76961" y="4636459"/>
              <a:ext cx="784520" cy="9663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60876" rIns="90000" bIns="45000">
              <a:prstTxWarp prst="textNoShape">
                <a:avLst/>
              </a:prstTxWarp>
            </a:bodyPr>
            <a:lstStyle/>
            <a:p>
              <a:pPr algn="r">
                <a:tabLst>
                  <a:tab pos="723900" algn="l"/>
                </a:tabLst>
              </a:pP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4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- 3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A21AB4-0B16-F649-9758-397606067E24}"/>
                </a:ext>
              </a:extLst>
            </p:cNvPr>
            <p:cNvSpPr/>
            <p:nvPr/>
          </p:nvSpPr>
          <p:spPr>
            <a:xfrm>
              <a:off x="1342613" y="5601875"/>
              <a:ext cx="1097280" cy="365760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pPr algn="ctr"/>
              <a:r>
                <a:rPr lang="en-US" sz="2400" b="1" dirty="0">
                  <a:solidFill>
                    <a:srgbClr val="00B050"/>
                  </a:solidFill>
                </a:rPr>
                <a:t>✓</a:t>
              </a:r>
              <a:endParaRPr lang="en-US" sz="2400" b="1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9A5F240-67C1-F240-A905-756CF38AA325}"/>
              </a:ext>
            </a:extLst>
          </p:cNvPr>
          <p:cNvGrpSpPr/>
          <p:nvPr/>
        </p:nvGrpSpPr>
        <p:grpSpPr>
          <a:xfrm>
            <a:off x="3242005" y="4486969"/>
            <a:ext cx="2108252" cy="1295840"/>
            <a:chOff x="2724769" y="4635548"/>
            <a:chExt cx="2108252" cy="1295840"/>
          </a:xfrm>
        </p:grpSpPr>
        <p:sp>
          <p:nvSpPr>
            <p:cNvPr id="28" name="Text Box 3">
              <a:extLst>
                <a:ext uri="{FF2B5EF4-FFF2-40B4-BE49-F238E27FC236}">
                  <a16:creationId xmlns:a16="http://schemas.microsoft.com/office/drawing/2014/main" id="{7E44B90B-A30D-2043-9A62-5496B57D1E68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624757" y="4635548"/>
              <a:ext cx="1097280" cy="9692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60876" rIns="90000" bIns="45000">
              <a:prstTxWarp prst="textNoShape">
                <a:avLst/>
              </a:prstTxWarp>
            </a:bodyPr>
            <a:lstStyle/>
            <a:p>
              <a:pPr>
                <a:tabLst>
                  <a:tab pos="723900" algn="l"/>
                </a:tabLst>
              </a:pP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100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000" b="1" u="sng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0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011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</a:t>
              </a:r>
            </a:p>
          </p:txBody>
        </p:sp>
        <p:sp>
          <p:nvSpPr>
            <p:cNvPr id="32" name="Text Box 3">
              <a:extLst>
                <a:ext uri="{FF2B5EF4-FFF2-40B4-BE49-F238E27FC236}">
                  <a16:creationId xmlns:a16="http://schemas.microsoft.com/office/drawing/2014/main" id="{B3A81372-D85C-4646-B2EB-C70836D4BBC4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724769" y="4635548"/>
              <a:ext cx="777240" cy="9681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60876" rIns="90000" bIns="45000">
              <a:prstTxWarp prst="textNoShape">
                <a:avLst/>
              </a:prstTxWarp>
            </a:bodyPr>
            <a:lstStyle/>
            <a:p>
              <a:pPr algn="r">
                <a:tabLst>
                  <a:tab pos="723900" algn="l"/>
                </a:tabLst>
              </a:pP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4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-3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-7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5C53602-C221-234A-B4B8-6A9F90DA8AA8}"/>
                </a:ext>
              </a:extLst>
            </p:cNvPr>
            <p:cNvSpPr/>
            <p:nvPr/>
          </p:nvSpPr>
          <p:spPr>
            <a:xfrm>
              <a:off x="3735741" y="5565628"/>
              <a:ext cx="1097280" cy="365760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✗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1F5349C-7649-144D-B1C9-569FA8C05677}"/>
              </a:ext>
            </a:extLst>
          </p:cNvPr>
          <p:cNvSpPr txBox="1"/>
          <p:nvPr/>
        </p:nvSpPr>
        <p:spPr>
          <a:xfrm>
            <a:off x="1684302" y="1787845"/>
            <a:ext cx="78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44EF4-2699-D44E-AB3C-1290B62DED91}"/>
              </a:ext>
            </a:extLst>
          </p:cNvPr>
          <p:cNvSpPr txBox="1"/>
          <p:nvPr/>
        </p:nvSpPr>
        <p:spPr>
          <a:xfrm>
            <a:off x="727350" y="560287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these numbers show bit position </a:t>
            </a:r>
            <a:r>
              <a:rPr lang="en-US" b="1" i="1" dirty="0">
                <a:solidFill>
                  <a:srgbClr val="00B050"/>
                </a:solidFill>
              </a:rPr>
              <a:t>boundaries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6254DF-6E6B-E240-8B8A-91C170E755E8}"/>
              </a:ext>
            </a:extLst>
          </p:cNvPr>
          <p:cNvCxnSpPr>
            <a:cxnSpLocks/>
          </p:cNvCxnSpPr>
          <p:nvPr/>
        </p:nvCxnSpPr>
        <p:spPr>
          <a:xfrm flipH="1">
            <a:off x="1930975" y="906803"/>
            <a:ext cx="6861" cy="19666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9C256E-F3DC-7E4B-AAF1-98BF9DD4C44E}"/>
              </a:ext>
            </a:extLst>
          </p:cNvPr>
          <p:cNvCxnSpPr>
            <a:cxnSpLocks/>
          </p:cNvCxnSpPr>
          <p:nvPr/>
        </p:nvCxnSpPr>
        <p:spPr>
          <a:xfrm flipH="1">
            <a:off x="562928" y="807431"/>
            <a:ext cx="336643" cy="39612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885354-0EF4-734B-89B2-21D50BAA49D5}"/>
              </a:ext>
            </a:extLst>
          </p:cNvPr>
          <p:cNvCxnSpPr>
            <a:cxnSpLocks/>
          </p:cNvCxnSpPr>
          <p:nvPr/>
        </p:nvCxnSpPr>
        <p:spPr>
          <a:xfrm>
            <a:off x="5266730" y="853924"/>
            <a:ext cx="798451" cy="31243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251B5B-6593-C54B-AE68-0349B4A15D76}"/>
              </a:ext>
            </a:extLst>
          </p:cNvPr>
          <p:cNvSpPr txBox="1"/>
          <p:nvPr/>
        </p:nvSpPr>
        <p:spPr>
          <a:xfrm>
            <a:off x="5656306" y="180854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LSB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78794F-E481-3544-89AC-FC302E4B2F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2788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3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5D182DE-993D-A34F-AB8D-D256FFBA707F}"/>
              </a:ext>
            </a:extLst>
          </p:cNvPr>
          <p:cNvSpPr/>
          <p:nvPr/>
        </p:nvSpPr>
        <p:spPr>
          <a:xfrm>
            <a:off x="3105091" y="620770"/>
            <a:ext cx="4286767" cy="37123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30A5A8-27C4-614F-B7AB-30860BF74E9F}"/>
              </a:ext>
            </a:extLst>
          </p:cNvPr>
          <p:cNvSpPr/>
          <p:nvPr/>
        </p:nvSpPr>
        <p:spPr>
          <a:xfrm>
            <a:off x="1373124" y="4418537"/>
            <a:ext cx="7891082" cy="2271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561838D-7724-D34D-B120-689F4DA5C39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45021" y="4419320"/>
            <a:ext cx="8371994" cy="2277222"/>
          </a:xfrm>
          <a:ln w="34925">
            <a:noFill/>
          </a:ln>
        </p:spPr>
        <p:txBody>
          <a:bodyPr/>
          <a:lstStyle/>
          <a:p>
            <a:pPr marL="0" indent="0" algn="ctr">
              <a:buNone/>
            </a:pPr>
            <a:r>
              <a:rPr lang="en-US" sz="2400" b="1" u="sng" dirty="0">
                <a:solidFill>
                  <a:srgbClr val="0070C0"/>
                </a:solidFill>
              </a:rPr>
              <a:t>Examples Using Hex notation</a:t>
            </a:r>
            <a:r>
              <a:rPr lang="en-US" sz="2400" b="1" dirty="0">
                <a:solidFill>
                  <a:srgbClr val="0070C0"/>
                </a:solidFill>
              </a:rPr>
              <a:t> (8 bits):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0x00 = 0b</a:t>
            </a:r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0000000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is positive, because the sign bit is </a:t>
            </a:r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0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0x7F = 0b</a:t>
            </a:r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0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1111111 is positive (+127</a:t>
            </a:r>
            <a:r>
              <a:rPr lang="en-US" sz="2400" baseline="-250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10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)</a:t>
            </a:r>
            <a:endParaRPr lang="en-US" sz="2400" baseline="-25000" dirty="0">
              <a:solidFill>
                <a:schemeClr val="tx1">
                  <a:lumMod val="50000"/>
                </a:schemeClr>
              </a:solidFill>
              <a:ea typeface="ＭＳ Ｐゴシック" pitchFamily="34" charset="-128"/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0x85 = 0b</a:t>
            </a:r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0000101 is negative (-5</a:t>
            </a:r>
            <a:r>
              <a:rPr lang="en-US" sz="2400" baseline="-250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10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)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0x80 = 0b</a:t>
            </a:r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0000000 is negative… </a:t>
            </a:r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also</a:t>
            </a:r>
            <a:r>
              <a:rPr lang="en-US" sz="2400" dirty="0">
                <a:ea typeface="ＭＳ Ｐゴシック" pitchFamily="34" charset="-128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zero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6AF2F-4422-054E-BB43-73238C3F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67" y="151178"/>
            <a:ext cx="10515600" cy="505448"/>
          </a:xfrm>
        </p:spPr>
        <p:txBody>
          <a:bodyPr/>
          <a:lstStyle/>
          <a:p>
            <a:r>
              <a:rPr lang="en-US" dirty="0"/>
              <a:t>Signed Magnitude Examples (Sign bit is always MSB)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F39828-2E60-0F49-9243-2D34F11442F2}"/>
              </a:ext>
            </a:extLst>
          </p:cNvPr>
          <p:cNvGrpSpPr/>
          <p:nvPr/>
        </p:nvGrpSpPr>
        <p:grpSpPr>
          <a:xfrm>
            <a:off x="343900" y="857291"/>
            <a:ext cx="2288660" cy="3366309"/>
            <a:chOff x="68820" y="1169618"/>
            <a:chExt cx="3259878" cy="41690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435457-4436-0543-B056-77328201B649}"/>
                </a:ext>
              </a:extLst>
            </p:cNvPr>
            <p:cNvSpPr txBox="1"/>
            <p:nvPr/>
          </p:nvSpPr>
          <p:spPr>
            <a:xfrm>
              <a:off x="404853" y="116961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110</a:t>
              </a: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84C3C745-1BAB-BA4C-867C-C85EAF91B284}"/>
                </a:ext>
              </a:extLst>
            </p:cNvPr>
            <p:cNvSpPr/>
            <p:nvPr/>
          </p:nvSpPr>
          <p:spPr>
            <a:xfrm rot="16200000">
              <a:off x="591219" y="2114924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829E96-2D50-4540-90D5-BFC27A78C260}"/>
                </a:ext>
              </a:extLst>
            </p:cNvPr>
            <p:cNvSpPr txBox="1"/>
            <p:nvPr/>
          </p:nvSpPr>
          <p:spPr>
            <a:xfrm>
              <a:off x="177838" y="2602410"/>
              <a:ext cx="1251681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11A8CA5A-6BDC-404A-8736-16779CFE7B0F}"/>
                </a:ext>
              </a:extLst>
            </p:cNvPr>
            <p:cNvSpPr/>
            <p:nvPr/>
          </p:nvSpPr>
          <p:spPr>
            <a:xfrm rot="16200000">
              <a:off x="1983080" y="1499485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5B462E-B1C4-764C-B48A-75450755EEAA}"/>
                </a:ext>
              </a:extLst>
            </p:cNvPr>
            <p:cNvSpPr txBox="1"/>
            <p:nvPr/>
          </p:nvSpPr>
          <p:spPr>
            <a:xfrm>
              <a:off x="2018309" y="2613469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DACC8-CE3D-A44E-A291-D958F0EAE532}"/>
                </a:ext>
              </a:extLst>
            </p:cNvPr>
            <p:cNvSpPr txBox="1"/>
            <p:nvPr/>
          </p:nvSpPr>
          <p:spPr>
            <a:xfrm>
              <a:off x="282284" y="333395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011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DEE018D0-4148-D148-8BF5-D28FF9B40B36}"/>
                </a:ext>
              </a:extLst>
            </p:cNvPr>
            <p:cNvSpPr/>
            <p:nvPr/>
          </p:nvSpPr>
          <p:spPr>
            <a:xfrm rot="16200000">
              <a:off x="529859" y="4254540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A2C309-9EA5-5D41-A3F0-5B0714215CDC}"/>
                </a:ext>
              </a:extLst>
            </p:cNvPr>
            <p:cNvSpPr txBox="1"/>
            <p:nvPr/>
          </p:nvSpPr>
          <p:spPr>
            <a:xfrm>
              <a:off x="68820" y="4755717"/>
              <a:ext cx="1365844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81B80551-6C28-6D4C-8D80-6DEC54B2BEAB}"/>
                </a:ext>
              </a:extLst>
            </p:cNvPr>
            <p:cNvSpPr/>
            <p:nvPr/>
          </p:nvSpPr>
          <p:spPr>
            <a:xfrm rot="16200000">
              <a:off x="1860511" y="3648401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696B02-9634-F843-BA30-9565C2BF49B8}"/>
                </a:ext>
              </a:extLst>
            </p:cNvPr>
            <p:cNvSpPr txBox="1"/>
            <p:nvPr/>
          </p:nvSpPr>
          <p:spPr>
            <a:xfrm>
              <a:off x="1876541" y="4766938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3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1C2BA-E61E-684E-A501-57A068D79A70}"/>
              </a:ext>
            </a:extLst>
          </p:cNvPr>
          <p:cNvGrpSpPr/>
          <p:nvPr/>
        </p:nvGrpSpPr>
        <p:grpSpPr>
          <a:xfrm>
            <a:off x="7827374" y="802120"/>
            <a:ext cx="4020726" cy="3398863"/>
            <a:chOff x="2987965" y="1363445"/>
            <a:chExt cx="5486932" cy="39881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D54DD-8C9E-9B4A-A070-3FA17B6A641A}"/>
                </a:ext>
              </a:extLst>
            </p:cNvPr>
            <p:cNvSpPr txBox="1"/>
            <p:nvPr/>
          </p:nvSpPr>
          <p:spPr>
            <a:xfrm>
              <a:off x="3259322" y="1363445"/>
              <a:ext cx="5215575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0000000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C042F0C4-8099-3742-A879-1D78D10AB9F2}"/>
                </a:ext>
              </a:extLst>
            </p:cNvPr>
            <p:cNvSpPr/>
            <p:nvPr/>
          </p:nvSpPr>
          <p:spPr>
            <a:xfrm rot="16200000">
              <a:off x="3405678" y="2217928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01836-088D-714D-8268-2FEEC992E3E8}"/>
                </a:ext>
              </a:extLst>
            </p:cNvPr>
            <p:cNvSpPr txBox="1"/>
            <p:nvPr/>
          </p:nvSpPr>
          <p:spPr>
            <a:xfrm>
              <a:off x="2987965" y="2688339"/>
              <a:ext cx="1199220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B57ADEB6-EB54-9549-8992-93A302781FDB}"/>
                </a:ext>
              </a:extLst>
            </p:cNvPr>
            <p:cNvSpPr/>
            <p:nvPr/>
          </p:nvSpPr>
          <p:spPr>
            <a:xfrm rot="16200000">
              <a:off x="6055096" y="460868"/>
              <a:ext cx="457200" cy="3953148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DFE54D-AD19-5849-8B46-DCC53D7F243E}"/>
                </a:ext>
              </a:extLst>
            </p:cNvPr>
            <p:cNvSpPr txBox="1"/>
            <p:nvPr/>
          </p:nvSpPr>
          <p:spPr>
            <a:xfrm>
              <a:off x="6080033" y="2643693"/>
              <a:ext cx="486076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5D3FDD-908D-A343-903C-0F9F7C0BB0AE}"/>
                </a:ext>
              </a:extLst>
            </p:cNvPr>
            <p:cNvSpPr txBox="1"/>
            <p:nvPr/>
          </p:nvSpPr>
          <p:spPr>
            <a:xfrm>
              <a:off x="3259322" y="3476886"/>
              <a:ext cx="5137610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0001100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77D8CDE8-0259-BD41-AEF7-CFBFE6F9D13E}"/>
                </a:ext>
              </a:extLst>
            </p:cNvPr>
            <p:cNvSpPr/>
            <p:nvPr/>
          </p:nvSpPr>
          <p:spPr>
            <a:xfrm rot="16200000">
              <a:off x="3484707" y="4284603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143C8C-95B4-3A46-B0EE-94EA60C5E1F2}"/>
                </a:ext>
              </a:extLst>
            </p:cNvPr>
            <p:cNvSpPr txBox="1"/>
            <p:nvPr/>
          </p:nvSpPr>
          <p:spPr>
            <a:xfrm>
              <a:off x="2998524" y="4784179"/>
              <a:ext cx="1308598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46D09FC6-B68E-384F-9F2E-2E32C1520EF9}"/>
                </a:ext>
              </a:extLst>
            </p:cNvPr>
            <p:cNvSpPr/>
            <p:nvPr/>
          </p:nvSpPr>
          <p:spPr>
            <a:xfrm rot="16200000">
              <a:off x="5995130" y="2535546"/>
              <a:ext cx="457200" cy="407308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12AA5B-F9E9-2F49-81E8-AF2011E0BE78}"/>
                </a:ext>
              </a:extLst>
            </p:cNvPr>
            <p:cNvSpPr txBox="1"/>
            <p:nvPr/>
          </p:nvSpPr>
          <p:spPr>
            <a:xfrm>
              <a:off x="5863656" y="4809898"/>
              <a:ext cx="720144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12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EF539F-ED06-B84F-BB1D-B154FCCCDBC6}"/>
              </a:ext>
            </a:extLst>
          </p:cNvPr>
          <p:cNvGrpSpPr/>
          <p:nvPr/>
        </p:nvGrpSpPr>
        <p:grpSpPr>
          <a:xfrm>
            <a:off x="3284298" y="628556"/>
            <a:ext cx="4063788" cy="3704606"/>
            <a:chOff x="7516938" y="653936"/>
            <a:chExt cx="4063788" cy="3704606"/>
          </a:xfrm>
        </p:grpSpPr>
        <p:sp>
          <p:nvSpPr>
            <p:cNvPr id="26" name="1 001 = -1…">
              <a:extLst>
                <a:ext uri="{FF2B5EF4-FFF2-40B4-BE49-F238E27FC236}">
                  <a16:creationId xmlns:a16="http://schemas.microsoft.com/office/drawing/2014/main" id="{E0734894-BD21-9242-827D-F4799D7FF65A}"/>
                </a:ext>
              </a:extLst>
            </p:cNvPr>
            <p:cNvSpPr txBox="1"/>
            <p:nvPr/>
          </p:nvSpPr>
          <p:spPr>
            <a:xfrm>
              <a:off x="7516938" y="1055074"/>
              <a:ext cx="1894749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-0? 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-1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-2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-3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-4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-5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-6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-7</a:t>
              </a:r>
            </a:p>
          </p:txBody>
        </p:sp>
        <p:sp>
          <p:nvSpPr>
            <p:cNvPr id="27" name="1 001 = -1…">
              <a:extLst>
                <a:ext uri="{FF2B5EF4-FFF2-40B4-BE49-F238E27FC236}">
                  <a16:creationId xmlns:a16="http://schemas.microsoft.com/office/drawing/2014/main" id="{542D62CB-EF0E-4148-A6BB-97FE42CD9A68}"/>
                </a:ext>
              </a:extLst>
            </p:cNvPr>
            <p:cNvSpPr txBox="1"/>
            <p:nvPr/>
          </p:nvSpPr>
          <p:spPr>
            <a:xfrm>
              <a:off x="9889557" y="1055074"/>
              <a:ext cx="1691169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0?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1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2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3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4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5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6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FE8182-38D6-8744-98B8-69AEE1D72319}"/>
                </a:ext>
              </a:extLst>
            </p:cNvPr>
            <p:cNvSpPr/>
            <p:nvPr/>
          </p:nvSpPr>
          <p:spPr>
            <a:xfrm>
              <a:off x="8563722" y="653936"/>
              <a:ext cx="244650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u="sng" dirty="0">
                  <a:solidFill>
                    <a:srgbClr val="0070C0"/>
                  </a:solidFill>
                </a:rPr>
                <a:t>Examples</a:t>
              </a:r>
              <a:r>
                <a:rPr lang="en-US" sz="2000" b="1" dirty="0">
                  <a:solidFill>
                    <a:srgbClr val="0070C0"/>
                  </a:solidFill>
                </a:rPr>
                <a:t> (4 bits):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0AC223-8EE4-5D4C-AFE7-861F00E060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555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 animBg="1"/>
      <p:bldP spid="29" grpId="0" uiExpand="1" build="p" bldLvl="2"/>
      <p:bldP spid="3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8B8720-C364-2E4B-87F6-1297932691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03453" y="1316063"/>
            <a:ext cx="8233728" cy="4572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Just move the sig bit and expand the magnitude with zeros to the left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Signed Magnitude number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5" name="Table 12">
            <a:extLst>
              <a:ext uri="{FF2B5EF4-FFF2-40B4-BE49-F238E27FC236}">
                <a16:creationId xmlns:a16="http://schemas.microsoft.com/office/drawing/2014/main" id="{61F21120-B747-3CA2-69C1-1028883B06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222722"/>
              </p:ext>
            </p:extLst>
          </p:nvPr>
        </p:nvGraphicFramePr>
        <p:xfrm>
          <a:off x="5956635" y="2308444"/>
          <a:ext cx="2556576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2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56" name="Table 12">
            <a:extLst>
              <a:ext uri="{FF2B5EF4-FFF2-40B4-BE49-F238E27FC236}">
                <a16:creationId xmlns:a16="http://schemas.microsoft.com/office/drawing/2014/main" id="{20DA9F0C-47AF-B82B-B898-8EF24E9EB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210961"/>
              </p:ext>
            </p:extLst>
          </p:nvPr>
        </p:nvGraphicFramePr>
        <p:xfrm>
          <a:off x="5956636" y="2747514"/>
          <a:ext cx="255727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883">
                  <a:extLst>
                    <a:ext uri="{9D8B030D-6E8A-4147-A177-3AD203B41FA5}">
                      <a16:colId xmlns:a16="http://schemas.microsoft.com/office/drawing/2014/main" val="3363835431"/>
                    </a:ext>
                  </a:extLst>
                </a:gridCol>
                <a:gridCol w="2227392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magnitude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61" name="Table 12">
            <a:extLst>
              <a:ext uri="{FF2B5EF4-FFF2-40B4-BE49-F238E27FC236}">
                <a16:creationId xmlns:a16="http://schemas.microsoft.com/office/drawing/2014/main" id="{79799454-68FD-46EA-9067-E2F1DC2C8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864847"/>
              </p:ext>
            </p:extLst>
          </p:nvPr>
        </p:nvGraphicFramePr>
        <p:xfrm>
          <a:off x="3400759" y="4645667"/>
          <a:ext cx="5113152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2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5818759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62" name="Table 12">
            <a:extLst>
              <a:ext uri="{FF2B5EF4-FFF2-40B4-BE49-F238E27FC236}">
                <a16:creationId xmlns:a16="http://schemas.microsoft.com/office/drawing/2014/main" id="{C32CB1B1-640E-19B1-7346-33AB82E46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585006"/>
              </p:ext>
            </p:extLst>
          </p:nvPr>
        </p:nvGraphicFramePr>
        <p:xfrm>
          <a:off x="3400760" y="5084737"/>
          <a:ext cx="51131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883">
                  <a:extLst>
                    <a:ext uri="{9D8B030D-6E8A-4147-A177-3AD203B41FA5}">
                      <a16:colId xmlns:a16="http://schemas.microsoft.com/office/drawing/2014/main" val="3363835431"/>
                    </a:ext>
                  </a:extLst>
                </a:gridCol>
                <a:gridCol w="255589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227392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zeroed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magnitude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pSp>
        <p:nvGrpSpPr>
          <p:cNvPr id="63" name="Group 62">
            <a:extLst>
              <a:ext uri="{FF2B5EF4-FFF2-40B4-BE49-F238E27FC236}">
                <a16:creationId xmlns:a16="http://schemas.microsoft.com/office/drawing/2014/main" id="{0512BEA7-A13D-F5BD-71C2-D1237A56E40A}"/>
              </a:ext>
            </a:extLst>
          </p:cNvPr>
          <p:cNvGrpSpPr/>
          <p:nvPr/>
        </p:nvGrpSpPr>
        <p:grpSpPr>
          <a:xfrm>
            <a:off x="3473543" y="3790472"/>
            <a:ext cx="2762295" cy="855195"/>
            <a:chOff x="5607673" y="2188088"/>
            <a:chExt cx="2762295" cy="85519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EC4AC-580B-68D6-9393-BF016EF7DB80}"/>
                </a:ext>
              </a:extLst>
            </p:cNvPr>
            <p:cNvSpPr txBox="1"/>
            <p:nvPr/>
          </p:nvSpPr>
          <p:spPr>
            <a:xfrm>
              <a:off x="5607673" y="2188088"/>
              <a:ext cx="2762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move the sign bit</a:t>
              </a:r>
            </a:p>
            <a:p>
              <a:pPr algn="ctr"/>
              <a:r>
                <a:rPr lang="en-US" dirty="0"/>
                <a:t>(replace original with a 0)</a:t>
              </a:r>
            </a:p>
          </p:txBody>
        </p:sp>
        <p:sp>
          <p:nvSpPr>
            <p:cNvPr id="65" name="Bent-Up Arrow 64">
              <a:extLst>
                <a:ext uri="{FF2B5EF4-FFF2-40B4-BE49-F238E27FC236}">
                  <a16:creationId xmlns:a16="http://schemas.microsoft.com/office/drawing/2014/main" id="{BD814567-9D9D-36E3-DCC0-B6481E22D149}"/>
                </a:ext>
              </a:extLst>
            </p:cNvPr>
            <p:cNvSpPr/>
            <p:nvPr/>
          </p:nvSpPr>
          <p:spPr>
            <a:xfrm rot="10800000">
              <a:off x="5639734" y="2839932"/>
              <a:ext cx="2588495" cy="17076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E8579E5-7E67-5E84-4DC1-35902AEFCC25}"/>
                </a:ext>
              </a:extLst>
            </p:cNvPr>
            <p:cNvSpPr/>
            <p:nvPr/>
          </p:nvSpPr>
          <p:spPr>
            <a:xfrm>
              <a:off x="8228229" y="2839931"/>
              <a:ext cx="45719" cy="203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Down Arrow 5">
            <a:extLst>
              <a:ext uri="{FF2B5EF4-FFF2-40B4-BE49-F238E27FC236}">
                <a16:creationId xmlns:a16="http://schemas.microsoft.com/office/drawing/2014/main" id="{3C079C88-B00C-4875-764E-CB9C37577C12}"/>
              </a:ext>
            </a:extLst>
          </p:cNvPr>
          <p:cNvSpPr/>
          <p:nvPr/>
        </p:nvSpPr>
        <p:spPr>
          <a:xfrm>
            <a:off x="7063150" y="3427725"/>
            <a:ext cx="345057" cy="560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9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A75E9-DE41-4E4B-B634-295C9E04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06" y="79997"/>
            <a:ext cx="11576559" cy="552617"/>
          </a:xfrm>
        </p:spPr>
        <p:txBody>
          <a:bodyPr/>
          <a:lstStyle/>
          <a:p>
            <a:r>
              <a:rPr lang="en-US" dirty="0"/>
              <a:t>Interpreting and extending with Different representations</a:t>
            </a:r>
          </a:p>
        </p:txBody>
      </p:sp>
      <p:graphicFrame>
        <p:nvGraphicFramePr>
          <p:cNvPr id="8" name="Table 12">
            <a:extLst>
              <a:ext uri="{FF2B5EF4-FFF2-40B4-BE49-F238E27FC236}">
                <a16:creationId xmlns:a16="http://schemas.microsoft.com/office/drawing/2014/main" id="{EFB2DC40-2E86-3C41-B105-2F9A42BB4F8A}"/>
              </a:ext>
            </a:extLst>
          </p:cNvPr>
          <p:cNvGraphicFramePr>
            <a:graphicFrameLocks noGrp="1"/>
          </p:cNvGraphicFramePr>
          <p:nvPr/>
        </p:nvGraphicFramePr>
        <p:xfrm>
          <a:off x="5534858" y="855246"/>
          <a:ext cx="5113168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3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CFD08202-A98A-3E4F-BFB9-38AA8DBB79E0}"/>
              </a:ext>
            </a:extLst>
          </p:cNvPr>
          <p:cNvGraphicFramePr>
            <a:graphicFrameLocks noGrp="1"/>
          </p:cNvGraphicFramePr>
          <p:nvPr/>
        </p:nvGraphicFramePr>
        <p:xfrm>
          <a:off x="5534873" y="1294316"/>
          <a:ext cx="51131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88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553285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zeroed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original bits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0" name="Table 12">
            <a:extLst>
              <a:ext uri="{FF2B5EF4-FFF2-40B4-BE49-F238E27FC236}">
                <a16:creationId xmlns:a16="http://schemas.microsoft.com/office/drawing/2014/main" id="{FD0FC101-50EA-DA4B-A5DE-D794AF5EC079}"/>
              </a:ext>
            </a:extLst>
          </p:cNvPr>
          <p:cNvGraphicFramePr>
            <a:graphicFrameLocks noGrp="1"/>
          </p:cNvGraphicFramePr>
          <p:nvPr/>
        </p:nvGraphicFramePr>
        <p:xfrm>
          <a:off x="5534889" y="3043283"/>
          <a:ext cx="5113152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2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5818759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FE4F745F-56FC-E34E-8B81-B71F84F6E2C8}"/>
              </a:ext>
            </a:extLst>
          </p:cNvPr>
          <p:cNvGraphicFramePr>
            <a:graphicFrameLocks noGrp="1"/>
          </p:cNvGraphicFramePr>
          <p:nvPr/>
        </p:nvGraphicFramePr>
        <p:xfrm>
          <a:off x="5534890" y="3482353"/>
          <a:ext cx="51131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883">
                  <a:extLst>
                    <a:ext uri="{9D8B030D-6E8A-4147-A177-3AD203B41FA5}">
                      <a16:colId xmlns:a16="http://schemas.microsoft.com/office/drawing/2014/main" val="3363835431"/>
                    </a:ext>
                  </a:extLst>
                </a:gridCol>
                <a:gridCol w="255589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227392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zeroed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magnitude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21E8E2DE-504B-F54F-895D-AFE25163E102}"/>
              </a:ext>
            </a:extLst>
          </p:cNvPr>
          <p:cNvGraphicFramePr>
            <a:graphicFrameLocks noGrp="1"/>
          </p:cNvGraphicFramePr>
          <p:nvPr/>
        </p:nvGraphicFramePr>
        <p:xfrm>
          <a:off x="5534889" y="5382041"/>
          <a:ext cx="5113168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3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7DF892C-687B-F541-9191-13CF995EF1CF}"/>
              </a:ext>
            </a:extLst>
          </p:cNvPr>
          <p:cNvGraphicFramePr>
            <a:graphicFrameLocks noGrp="1"/>
          </p:cNvGraphicFramePr>
          <p:nvPr/>
        </p:nvGraphicFramePr>
        <p:xfrm>
          <a:off x="5534895" y="5818913"/>
          <a:ext cx="511317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887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553288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 extension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original bits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4" name="Table 12">
            <a:extLst>
              <a:ext uri="{FF2B5EF4-FFF2-40B4-BE49-F238E27FC236}">
                <a16:creationId xmlns:a16="http://schemas.microsoft.com/office/drawing/2014/main" id="{C1022CA4-79C8-E449-953B-EFDF8FCEE2B8}"/>
              </a:ext>
            </a:extLst>
          </p:cNvPr>
          <p:cNvGraphicFramePr>
            <a:graphicFrameLocks noGrp="1"/>
          </p:cNvGraphicFramePr>
          <p:nvPr/>
        </p:nvGraphicFramePr>
        <p:xfrm>
          <a:off x="318537" y="2996791"/>
          <a:ext cx="239748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86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554282914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93C82FB-D41E-B24F-A37E-FD2102E34C09}"/>
              </a:ext>
            </a:extLst>
          </p:cNvPr>
          <p:cNvSpPr txBox="1"/>
          <p:nvPr/>
        </p:nvSpPr>
        <p:spPr>
          <a:xfrm>
            <a:off x="-70047" y="1986550"/>
            <a:ext cx="33356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C895B"/>
                </a:solidFill>
              </a:rPr>
              <a:t>How to extend this bit pattern?</a:t>
            </a:r>
          </a:p>
          <a:p>
            <a:pPr algn="ctr"/>
            <a:endParaRPr lang="en-US" sz="2800" dirty="0">
              <a:solidFill>
                <a:srgbClr val="2C895B"/>
              </a:solidFill>
            </a:endParaRPr>
          </a:p>
          <a:p>
            <a:pPr algn="ctr"/>
            <a:endParaRPr lang="en-US" sz="2800" dirty="0">
              <a:solidFill>
                <a:srgbClr val="2C895B"/>
              </a:solidFill>
            </a:endParaRPr>
          </a:p>
          <a:p>
            <a:pPr algn="ctr"/>
            <a:r>
              <a:rPr lang="en-US" sz="2800" dirty="0">
                <a:solidFill>
                  <a:srgbClr val="2C895B"/>
                </a:solidFill>
              </a:rPr>
              <a:t>0xd6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65F2B1-E1D1-9548-B80C-98ABE26D8C45}"/>
              </a:ext>
            </a:extLst>
          </p:cNvPr>
          <p:cNvGrpSpPr/>
          <p:nvPr/>
        </p:nvGrpSpPr>
        <p:grpSpPr>
          <a:xfrm>
            <a:off x="2713904" y="918318"/>
            <a:ext cx="9300217" cy="2084944"/>
            <a:chOff x="2713904" y="918318"/>
            <a:chExt cx="9300217" cy="208494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D76CEF-327B-4A4D-A41D-FA0B456C9610}"/>
                </a:ext>
              </a:extLst>
            </p:cNvPr>
            <p:cNvSpPr txBox="1"/>
            <p:nvPr/>
          </p:nvSpPr>
          <p:spPr>
            <a:xfrm>
              <a:off x="10648041" y="920005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0x00d6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C27979-AA21-F548-8E2B-CE920F94BCCB}"/>
                </a:ext>
              </a:extLst>
            </p:cNvPr>
            <p:cNvSpPr txBox="1"/>
            <p:nvPr/>
          </p:nvSpPr>
          <p:spPr>
            <a:xfrm>
              <a:off x="3439697" y="918318"/>
              <a:ext cx="16466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unsigned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7CC9D6-2824-374B-A3AF-B1DE3629A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3904" y="1071684"/>
              <a:ext cx="2841201" cy="19315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1F6AE8-F955-8249-A6C7-7ACB5259AC9A}"/>
              </a:ext>
            </a:extLst>
          </p:cNvPr>
          <p:cNvGrpSpPr/>
          <p:nvPr/>
        </p:nvGrpSpPr>
        <p:grpSpPr>
          <a:xfrm>
            <a:off x="2713904" y="3507360"/>
            <a:ext cx="9091762" cy="2406026"/>
            <a:chOff x="2713904" y="3507360"/>
            <a:chExt cx="9091762" cy="24060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738844-41AE-EB4A-890F-2B9D01204369}"/>
                </a:ext>
              </a:extLst>
            </p:cNvPr>
            <p:cNvSpPr txBox="1"/>
            <p:nvPr/>
          </p:nvSpPr>
          <p:spPr>
            <a:xfrm>
              <a:off x="10648041" y="5382041"/>
              <a:ext cx="1157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0xffd6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6F8A9E-B772-EF4A-A31B-360341D77BAB}"/>
                </a:ext>
              </a:extLst>
            </p:cNvPr>
            <p:cNvSpPr txBox="1"/>
            <p:nvPr/>
          </p:nvSpPr>
          <p:spPr>
            <a:xfrm>
              <a:off x="3003367" y="4959279"/>
              <a:ext cx="21451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two’s</a:t>
              </a:r>
            </a:p>
            <a:p>
              <a:pPr algn="ctr"/>
              <a:r>
                <a:rPr lang="en-US" sz="2800" dirty="0"/>
                <a:t>complement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4DAF57-D096-8248-92A7-C7FB1F596C54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2713904" y="3507360"/>
              <a:ext cx="2820985" cy="20942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FA27601-436C-F44C-A078-DBD3217A0CE8}"/>
              </a:ext>
            </a:extLst>
          </p:cNvPr>
          <p:cNvGrpSpPr/>
          <p:nvPr/>
        </p:nvGrpSpPr>
        <p:grpSpPr>
          <a:xfrm>
            <a:off x="2716025" y="2756846"/>
            <a:ext cx="9315156" cy="954107"/>
            <a:chOff x="2716025" y="2756846"/>
            <a:chExt cx="9315156" cy="9541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3288C1-124B-2A46-A3CD-468F37655893}"/>
                </a:ext>
              </a:extLst>
            </p:cNvPr>
            <p:cNvSpPr txBox="1"/>
            <p:nvPr/>
          </p:nvSpPr>
          <p:spPr>
            <a:xfrm>
              <a:off x="10665101" y="3003646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0x8056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BB17CC-7852-3943-8136-0DEC062AA7EF}"/>
                </a:ext>
              </a:extLst>
            </p:cNvPr>
            <p:cNvSpPr txBox="1"/>
            <p:nvPr/>
          </p:nvSpPr>
          <p:spPr>
            <a:xfrm>
              <a:off x="3515649" y="2756846"/>
              <a:ext cx="18662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signed</a:t>
              </a:r>
            </a:p>
            <a:p>
              <a:pPr algn="ctr"/>
              <a:r>
                <a:rPr lang="en-US" sz="2800" dirty="0"/>
                <a:t>magnitude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90A9C7A-1EAD-EE40-9F32-7C0123DE559F}"/>
                </a:ext>
              </a:extLst>
            </p:cNvPr>
            <p:cNvCxnSpPr>
              <a:cxnSpLocks/>
              <a:stCxn id="14" idx="3"/>
              <a:endCxn id="10" idx="1"/>
            </p:cNvCxnSpPr>
            <p:nvPr/>
          </p:nvCxnSpPr>
          <p:spPr>
            <a:xfrm>
              <a:off x="2716025" y="3255871"/>
              <a:ext cx="2818864" cy="69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A051E0-C912-604B-803A-59FE09B7448F}"/>
              </a:ext>
            </a:extLst>
          </p:cNvPr>
          <p:cNvGrpSpPr/>
          <p:nvPr/>
        </p:nvGrpSpPr>
        <p:grpSpPr>
          <a:xfrm>
            <a:off x="5607673" y="2188088"/>
            <a:ext cx="2762295" cy="855195"/>
            <a:chOff x="5607673" y="2188088"/>
            <a:chExt cx="2762295" cy="8551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2194B4-8680-054C-94A8-BC409D4CCE18}"/>
                </a:ext>
              </a:extLst>
            </p:cNvPr>
            <p:cNvSpPr txBox="1"/>
            <p:nvPr/>
          </p:nvSpPr>
          <p:spPr>
            <a:xfrm>
              <a:off x="5607673" y="2188088"/>
              <a:ext cx="2762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move the sign bit</a:t>
              </a:r>
            </a:p>
            <a:p>
              <a:pPr algn="ctr"/>
              <a:r>
                <a:rPr lang="en-US" dirty="0"/>
                <a:t>(replace original with a 0)</a:t>
              </a:r>
            </a:p>
          </p:txBody>
        </p:sp>
        <p:sp>
          <p:nvSpPr>
            <p:cNvPr id="5" name="Bent-Up Arrow 4">
              <a:extLst>
                <a:ext uri="{FF2B5EF4-FFF2-40B4-BE49-F238E27FC236}">
                  <a16:creationId xmlns:a16="http://schemas.microsoft.com/office/drawing/2014/main" id="{61447F8B-6902-D447-9401-0E1952101CD6}"/>
                </a:ext>
              </a:extLst>
            </p:cNvPr>
            <p:cNvSpPr/>
            <p:nvPr/>
          </p:nvSpPr>
          <p:spPr>
            <a:xfrm rot="10800000">
              <a:off x="5639734" y="2839932"/>
              <a:ext cx="2588495" cy="17076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3DFEC1-D54F-CC42-8E3A-48AD6A6F3E40}"/>
                </a:ext>
              </a:extLst>
            </p:cNvPr>
            <p:cNvSpPr/>
            <p:nvPr/>
          </p:nvSpPr>
          <p:spPr>
            <a:xfrm>
              <a:off x="8228229" y="2839931"/>
              <a:ext cx="45719" cy="203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240811-E05D-B144-A991-AC18EE7AAE74}"/>
              </a:ext>
            </a:extLst>
          </p:cNvPr>
          <p:cNvGrpSpPr/>
          <p:nvPr/>
        </p:nvGrpSpPr>
        <p:grpSpPr>
          <a:xfrm>
            <a:off x="5639734" y="4720378"/>
            <a:ext cx="2634214" cy="602343"/>
            <a:chOff x="5639734" y="2440940"/>
            <a:chExt cx="2634214" cy="6023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A015BA-A237-C741-9FE8-87EE0D1ABB0C}"/>
                </a:ext>
              </a:extLst>
            </p:cNvPr>
            <p:cNvSpPr txBox="1"/>
            <p:nvPr/>
          </p:nvSpPr>
          <p:spPr>
            <a:xfrm>
              <a:off x="5917192" y="2440940"/>
              <a:ext cx="205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extend the sign bit</a:t>
              </a:r>
            </a:p>
          </p:txBody>
        </p:sp>
        <p:sp>
          <p:nvSpPr>
            <p:cNvPr id="29" name="Bent-Up Arrow 28">
              <a:extLst>
                <a:ext uri="{FF2B5EF4-FFF2-40B4-BE49-F238E27FC236}">
                  <a16:creationId xmlns:a16="http://schemas.microsoft.com/office/drawing/2014/main" id="{42487CC5-F2FB-8448-9790-2CD4775F7C56}"/>
                </a:ext>
              </a:extLst>
            </p:cNvPr>
            <p:cNvSpPr/>
            <p:nvPr/>
          </p:nvSpPr>
          <p:spPr>
            <a:xfrm rot="10800000">
              <a:off x="5639734" y="2839932"/>
              <a:ext cx="2588495" cy="17076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077971-DF57-9E45-91FD-B2AB5AA3018F}"/>
                </a:ext>
              </a:extLst>
            </p:cNvPr>
            <p:cNvSpPr/>
            <p:nvPr/>
          </p:nvSpPr>
          <p:spPr>
            <a:xfrm>
              <a:off x="8228229" y="2839931"/>
              <a:ext cx="45719" cy="203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F2B407E-16D8-334D-AF48-0F31FB45289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7870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EE3-1FE6-AC42-9742-7E2543D4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70" y="187390"/>
            <a:ext cx="10515600" cy="1002466"/>
          </a:xfrm>
        </p:spPr>
        <p:txBody>
          <a:bodyPr/>
          <a:lstStyle/>
          <a:p>
            <a:r>
              <a:rPr lang="en-US" dirty="0"/>
              <a:t>Watch out for Hardware differences: </a:t>
            </a:r>
            <a:br>
              <a:rPr lang="en-US" dirty="0"/>
            </a:br>
            <a:r>
              <a:rPr lang="en-US" dirty="0"/>
              <a:t>Example: Is a Char signed or unsigned?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B1E74-4115-E84D-9034-0841FBCF911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27962" y="1921377"/>
            <a:ext cx="5779046" cy="3699546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variable c is being cast promoted to an 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So, what is printed?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Depends on the hardware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Aarch32 and Aarch64 (arm) it is unsigned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255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Intel 64-bit it is signed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-1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FD55748-67B5-174E-AA99-B2CE17105FFA}"/>
              </a:ext>
            </a:extLst>
          </p:cNvPr>
          <p:cNvSpPr/>
          <p:nvPr/>
        </p:nvSpPr>
        <p:spPr bwMode="auto">
          <a:xfrm>
            <a:off x="1524481" y="1921377"/>
            <a:ext cx="4019894" cy="3482400"/>
          </a:xfrm>
          <a:prstGeom prst="roundRect">
            <a:avLst>
              <a:gd name="adj" fmla="val 4393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c = 255;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(int)c);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A4B11-7828-3342-8362-F2BE21A54E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857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682007" y="3108083"/>
            <a:ext cx="110080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739276" y="2879483"/>
            <a:ext cx="10698325" cy="551283"/>
            <a:chOff x="311804" y="2986575"/>
            <a:chExt cx="10698325" cy="551283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7015298" y="2097234"/>
              <a:ext cx="410186" cy="2301049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4067135" y="214385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188104" y="220435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676629" y="211027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198839" y="1849840"/>
            <a:ext cx="19287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0x  </a:t>
            </a:r>
            <a:r>
              <a:rPr lang="en-US" sz="72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439807" y="1791927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7318842" y="1791927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992906" y="1791927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5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BFE0-C2A1-AD43-AB2F-13E18D5B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86579" cy="492029"/>
          </a:xfrm>
        </p:spPr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(): Variable Size (number of bytes) </a:t>
            </a:r>
            <a:r>
              <a:rPr lang="en-US" i="1" u="sng" dirty="0"/>
              <a:t>Operator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C45A-850C-7A48-9676-87A0788A09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993" y="1776294"/>
            <a:ext cx="10464476" cy="4533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sizeof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b="1" u="sng" dirty="0">
                <a:solidFill>
                  <a:schemeClr val="accent1"/>
                </a:solidFill>
              </a:rPr>
              <a:t>operator</a:t>
            </a:r>
            <a:r>
              <a:rPr lang="en-US" sz="2400" b="1" dirty="0">
                <a:solidFill>
                  <a:srgbClr val="0070C0"/>
                </a:solidFill>
              </a:rPr>
              <a:t> returns</a:t>
            </a:r>
            <a:r>
              <a:rPr lang="en-US" sz="2400" dirty="0">
                <a:solidFill>
                  <a:srgbClr val="0070C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		the 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used to store a variable or variable type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or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// preferred!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argument to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often an </a:t>
            </a:r>
            <a:r>
              <a:rPr lang="en-US" sz="2400" dirty="0">
                <a:solidFill>
                  <a:srgbClr val="0070C0"/>
                </a:solidFill>
              </a:rPr>
              <a:t>expression</a:t>
            </a:r>
            <a:r>
              <a:rPr lang="en-US" sz="2400" dirty="0"/>
              <a:t>:       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 10);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reads as: </a:t>
            </a:r>
          </a:p>
          <a:p>
            <a:pPr lvl="2"/>
            <a:r>
              <a:rPr lang="en-US" sz="2400" dirty="0">
                <a:solidFill>
                  <a:srgbClr val="2C895B"/>
                </a:solidFill>
                <a:cs typeface="Courier New" panose="02070309020205020404" pitchFamily="49" charset="0"/>
              </a:rPr>
              <a:t>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required to store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10 integers (an array of [10])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6D5C59-210C-BC47-9CE6-72560C39F91F}"/>
              </a:ext>
            </a:extLst>
          </p:cNvPr>
          <p:cNvSpPr/>
          <p:nvPr/>
        </p:nvSpPr>
        <p:spPr bwMode="auto">
          <a:xfrm>
            <a:off x="779993" y="766607"/>
            <a:ext cx="10382741" cy="85510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sz="24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may vary by system but is always </a:t>
            </a:r>
            <a:r>
              <a:rPr lang="en-US" sz="2400" u="sng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9AFCF-5564-9544-B37E-15088F816E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6472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3B5D-9894-C9D9-80A6-1C435B96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 Examples (On the pi-cluster)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83494-E441-0568-C132-06172290A2A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569643" y="928855"/>
            <a:ext cx="7956401" cy="41139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412750" hangingPunct="0"/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#include &lt;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  <a:sym typeface="Helvetica Light"/>
              </a:rPr>
              <a:t>stdio.h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&gt;</a:t>
            </a:r>
          </a:p>
          <a:p>
            <a:pPr defTabSz="412750" hangingPunct="0"/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#include &lt;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  <a:sym typeface="Helvetica Light"/>
              </a:rPr>
              <a:t>stdlib.h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&gt;</a:t>
            </a:r>
          </a:p>
          <a:p>
            <a:pPr defTabSz="412750" hangingPunct="0"/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int </a:t>
            </a:r>
          </a:p>
          <a:p>
            <a:pPr defTabSz="412750" hangingPunct="0"/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main (void)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{</a:t>
            </a:r>
          </a:p>
          <a:p>
            <a:pPr defTabSz="412750" hangingPunct="0"/>
            <a:endParaRPr lang="en-US" sz="2400" dirty="0">
              <a:solidFill>
                <a:schemeClr val="accent6"/>
              </a:solidFill>
              <a:latin typeface="Courier" pitchFamily="2" charset="0"/>
              <a:sym typeface="Helvetica Light"/>
            </a:endParaRPr>
          </a:p>
          <a:p>
            <a:pPr defTabSz="412750" hangingPunct="0"/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    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  <a:sym typeface="Helvetica Light"/>
              </a:rPr>
              <a:t>printf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("char  is %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  <a:sym typeface="Helvetica Light"/>
              </a:rPr>
              <a:t>zu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\n", 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  <a:sym typeface="Helvetica Light"/>
              </a:rPr>
              <a:t>sizeof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(char));</a:t>
            </a:r>
          </a:p>
          <a:p>
            <a:pPr defTabSz="412750" hangingPunct="0"/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    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</a:rPr>
              <a:t>printf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("short is %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</a:rPr>
              <a:t>zu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\n",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</a:rPr>
              <a:t>sizeof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(short));</a:t>
            </a:r>
          </a:p>
          <a:p>
            <a:pPr defTabSz="412750" hangingPunct="0"/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    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  <a:sym typeface="Helvetica Light"/>
              </a:rPr>
              <a:t>printf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("int   is %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  <a:sym typeface="Helvetica Light"/>
              </a:rPr>
              <a:t>zu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\n", 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  <a:sym typeface="Helvetica Light"/>
              </a:rPr>
              <a:t>sizeof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  <a:sym typeface="Helvetica Light"/>
              </a:rPr>
              <a:t>(int));</a:t>
            </a:r>
          </a:p>
          <a:p>
            <a:pPr defTabSz="412750" hangingPunct="0"/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    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</a:rPr>
              <a:t>printf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("long  is %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</a:rPr>
              <a:t>zu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\n", </a:t>
            </a:r>
            <a:r>
              <a:rPr lang="en-US" sz="2400" dirty="0" err="1">
                <a:solidFill>
                  <a:schemeClr val="accent6"/>
                </a:solidFill>
                <a:latin typeface="Courier" pitchFamily="2" charset="0"/>
              </a:rPr>
              <a:t>sizeof</a:t>
            </a:r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(long));</a:t>
            </a:r>
          </a:p>
          <a:p>
            <a:pPr defTabSz="412750" hangingPunct="0"/>
            <a:r>
              <a:rPr lang="en-US" sz="2400" dirty="0">
                <a:solidFill>
                  <a:schemeClr val="accent6"/>
                </a:solidFill>
                <a:latin typeface="Courier" pitchFamily="2" charset="0"/>
              </a:rPr>
              <a:t>    return EXIT_SUCCESS;</a:t>
            </a:r>
          </a:p>
          <a:p>
            <a:pPr defTabSz="412750" hangingPunct="0"/>
            <a:r>
              <a:rPr lang="en-US" sz="2400" dirty="0">
                <a:solidFill>
                  <a:srgbClr val="000000"/>
                </a:solidFill>
                <a:latin typeface="Courier" pitchFamily="2" charset="0"/>
                <a:sym typeface="Helvetica Light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04A65-49FD-BF1A-6BCA-B01825CD543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10392" y="5100407"/>
            <a:ext cx="5337581" cy="17440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l"/>
            <a:r>
              <a:rPr lang="en-US" sz="2200" dirty="0">
                <a:solidFill>
                  <a:schemeClr val="accent6"/>
                </a:solidFill>
                <a:latin typeface="Courier" pitchFamily="2" charset="0"/>
              </a:rPr>
              <a:t>% ./</a:t>
            </a:r>
            <a:r>
              <a:rPr lang="en-US" sz="2200" dirty="0" err="1">
                <a:solidFill>
                  <a:schemeClr val="accent6"/>
                </a:solidFill>
                <a:latin typeface="Courier" pitchFamily="2" charset="0"/>
              </a:rPr>
              <a:t>a.out</a:t>
            </a:r>
            <a:r>
              <a:rPr lang="en-US" sz="2200" dirty="0">
                <a:solidFill>
                  <a:schemeClr val="accent6"/>
                </a:solidFill>
                <a:latin typeface="Courier" pitchFamily="2" charset="0"/>
              </a:rPr>
              <a:t> (on the </a:t>
            </a:r>
            <a:r>
              <a:rPr lang="en-US" sz="2200" dirty="0" err="1">
                <a:solidFill>
                  <a:schemeClr val="accent6"/>
                </a:solidFill>
                <a:latin typeface="Courier" pitchFamily="2" charset="0"/>
              </a:rPr>
              <a:t>picluster</a:t>
            </a:r>
            <a:r>
              <a:rPr lang="en-US" sz="2200" dirty="0">
                <a:solidFill>
                  <a:schemeClr val="accent6"/>
                </a:solidFill>
                <a:latin typeface="Courier" pitchFamily="2" charset="0"/>
              </a:rPr>
              <a:t>)</a:t>
            </a:r>
          </a:p>
          <a:p>
            <a:pPr algn="l"/>
            <a:r>
              <a:rPr lang="en-US" sz="2200" dirty="0">
                <a:solidFill>
                  <a:schemeClr val="accent6"/>
                </a:solidFill>
                <a:latin typeface="Courier" pitchFamily="2" charset="0"/>
              </a:rPr>
              <a:t>char  is 1</a:t>
            </a:r>
          </a:p>
          <a:p>
            <a:pPr algn="l"/>
            <a:r>
              <a:rPr lang="en-US" sz="2200" dirty="0">
                <a:solidFill>
                  <a:schemeClr val="accent6"/>
                </a:solidFill>
                <a:latin typeface="Courier" pitchFamily="2" charset="0"/>
              </a:rPr>
              <a:t>short is 2</a:t>
            </a:r>
          </a:p>
          <a:p>
            <a:pPr algn="l"/>
            <a:r>
              <a:rPr lang="en-US" sz="2200" dirty="0" err="1">
                <a:solidFill>
                  <a:schemeClr val="accent6"/>
                </a:solidFill>
                <a:latin typeface="Courier" pitchFamily="2" charset="0"/>
              </a:rPr>
              <a:t>int</a:t>
            </a:r>
            <a:r>
              <a:rPr lang="en-US" sz="2200" dirty="0">
                <a:solidFill>
                  <a:schemeClr val="accent6"/>
                </a:solidFill>
                <a:latin typeface="Courier" pitchFamily="2" charset="0"/>
              </a:rPr>
              <a:t>   is 4</a:t>
            </a:r>
          </a:p>
          <a:p>
            <a:pPr algn="l"/>
            <a:r>
              <a:rPr lang="en-US" sz="2200" dirty="0">
                <a:solidFill>
                  <a:schemeClr val="accent6"/>
                </a:solidFill>
                <a:latin typeface="Courier" pitchFamily="2" charset="0"/>
              </a:rPr>
              <a:t>long  is 4</a:t>
            </a:r>
            <a:endParaRPr lang="en-US" sz="2200" dirty="0">
              <a:solidFill>
                <a:schemeClr val="accent6"/>
              </a:solidFill>
              <a:latin typeface="Courier" pitchFamily="2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66998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C0A-0724-6F46-BC8E-94B2E741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6" y="187692"/>
            <a:ext cx="10515600" cy="539547"/>
          </a:xfrm>
        </p:spPr>
        <p:txBody>
          <a:bodyPr/>
          <a:lstStyle/>
          <a:p>
            <a:r>
              <a:rPr lang="en-US" dirty="0"/>
              <a:t>Floating Point Number in a Byte (Not A Real Format)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79A468-769D-5C40-B819-8488F831DF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5179" y="2757398"/>
            <a:ext cx="11143622" cy="23573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/>
              <a:t>Mantissa encoding: = 1</a:t>
            </a:r>
            <a:r>
              <a:rPr lang="en-US" sz="2200" b="1" dirty="0">
                <a:solidFill>
                  <a:srgbClr val="0070C0"/>
                </a:solidFill>
              </a:rPr>
              <a:t>.[</a:t>
            </a:r>
            <a:r>
              <a:rPr lang="en-US" sz="2200" b="1" dirty="0" err="1">
                <a:solidFill>
                  <a:srgbClr val="0070C0"/>
                </a:solidFill>
              </a:rPr>
              <a:t>xxxx</a:t>
            </a:r>
            <a:r>
              <a:rPr lang="en-US" sz="2200" b="1" dirty="0">
                <a:solidFill>
                  <a:srgbClr val="0070C0"/>
                </a:solidFill>
              </a:rPr>
              <a:t>] encoded as an unsigned value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Exponent encoding: </a:t>
            </a:r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encoded as an unsigned value using bias encoding</a:t>
            </a:r>
          </a:p>
          <a:p>
            <a:pPr lvl="1"/>
            <a:r>
              <a:rPr lang="en-US" sz="2200" b="1" dirty="0"/>
              <a:t>Bias encoding </a:t>
            </a:r>
            <a:r>
              <a:rPr lang="en-US" sz="2200" dirty="0"/>
              <a:t>=  </a:t>
            </a:r>
            <a:r>
              <a:rPr lang="en-US" sz="2200" b="1" dirty="0"/>
              <a:t>(2</a:t>
            </a:r>
            <a:r>
              <a:rPr lang="en-US" sz="2200" b="1" baseline="30000" dirty="0">
                <a:solidFill>
                  <a:srgbClr val="00B050"/>
                </a:solidFill>
              </a:rPr>
              <a:t>E</a:t>
            </a:r>
            <a:r>
              <a:rPr lang="en-US" sz="2200" b="1" baseline="30000" dirty="0"/>
              <a:t>-1</a:t>
            </a:r>
            <a:r>
              <a:rPr lang="en-US" sz="2200" b="1" dirty="0"/>
              <a:t> – 1) 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for the bias we have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3-1</a:t>
            </a:r>
            <a:r>
              <a:rPr lang="en-US" sz="2200" dirty="0">
                <a:solidFill>
                  <a:srgbClr val="00B050"/>
                </a:solidFill>
              </a:rPr>
              <a:t> - 1 = 2</a:t>
            </a:r>
            <a:r>
              <a:rPr lang="en-US" sz="2200" baseline="30000" dirty="0">
                <a:solidFill>
                  <a:srgbClr val="00B050"/>
                </a:solidFill>
              </a:rPr>
              <a:t>2</a:t>
            </a:r>
            <a:r>
              <a:rPr lang="en-US" sz="2200" dirty="0">
                <a:solidFill>
                  <a:srgbClr val="00B050"/>
                </a:solidFill>
              </a:rPr>
              <a:t> - 1 </a:t>
            </a:r>
            <a:r>
              <a:rPr lang="en-US" sz="2200" dirty="0">
                <a:solidFill>
                  <a:srgbClr val="0070C0"/>
                </a:solidFill>
              </a:rPr>
              <a:t>= a bias of 3</a:t>
            </a:r>
            <a:endParaRPr lang="en-US" sz="2200" dirty="0"/>
          </a:p>
          <a:p>
            <a:pPr lvl="1"/>
            <a:r>
              <a:rPr lang="en-US" sz="2200" b="1" dirty="0">
                <a:solidFill>
                  <a:srgbClr val="00B050"/>
                </a:solidFill>
              </a:rPr>
              <a:t>With a Bias of 3</a:t>
            </a:r>
            <a:r>
              <a:rPr lang="en-US" sz="2200" dirty="0">
                <a:solidFill>
                  <a:schemeClr val="accent5"/>
                </a:solidFill>
              </a:rPr>
              <a:t>: </a:t>
            </a:r>
            <a:r>
              <a:rPr lang="en-US" sz="2200" dirty="0"/>
              <a:t>positive and negative numbers range: small to large is: 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-3 </a:t>
            </a:r>
            <a:r>
              <a:rPr lang="en-US" sz="2200" dirty="0">
                <a:solidFill>
                  <a:srgbClr val="00B050"/>
                </a:solidFill>
              </a:rPr>
              <a:t> to 2</a:t>
            </a:r>
            <a:r>
              <a:rPr lang="en-US" sz="2200" baseline="30000" dirty="0">
                <a:solidFill>
                  <a:srgbClr val="00B050"/>
                </a:solidFill>
              </a:rPr>
              <a:t>4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6D05EA-AD9C-3F47-9445-D188758EF4FB}"/>
              </a:ext>
            </a:extLst>
          </p:cNvPr>
          <p:cNvGrpSpPr/>
          <p:nvPr/>
        </p:nvGrpSpPr>
        <p:grpSpPr>
          <a:xfrm>
            <a:off x="2334640" y="947650"/>
            <a:ext cx="6802162" cy="1487500"/>
            <a:chOff x="1912610" y="677752"/>
            <a:chExt cx="6802162" cy="14875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854C48-3BA7-604C-8A51-2058806EEDAA}"/>
                </a:ext>
              </a:extLst>
            </p:cNvPr>
            <p:cNvGrpSpPr/>
            <p:nvPr/>
          </p:nvGrpSpPr>
          <p:grpSpPr>
            <a:xfrm>
              <a:off x="1912610" y="683036"/>
              <a:ext cx="6755063" cy="790357"/>
              <a:chOff x="2776797" y="3372547"/>
              <a:chExt cx="6755063" cy="79035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6CFB04-5DD7-5E41-9591-20125E84B1D7}"/>
                  </a:ext>
                </a:extLst>
              </p:cNvPr>
              <p:cNvSpPr txBox="1"/>
              <p:nvPr/>
            </p:nvSpPr>
            <p:spPr>
              <a:xfrm>
                <a:off x="2825915" y="3701239"/>
                <a:ext cx="1160895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sign bit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77D78-F371-A94E-92FD-ABC785995A4C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5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00B050"/>
                    </a:solidFill>
                  </a:rPr>
                  <a:t>exponent</a:t>
                </a:r>
                <a:r>
                  <a:rPr lang="en-US" sz="2400" dirty="0"/>
                  <a:t>     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AE264F-80A2-A743-A93F-7AECB9D13779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318537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 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141280-2FF7-3748-8CE3-39DC185A61A0}"/>
                  </a:ext>
                </a:extLst>
              </p:cNvPr>
              <p:cNvSpPr txBox="1"/>
              <p:nvPr/>
            </p:nvSpPr>
            <p:spPr>
              <a:xfrm>
                <a:off x="2776797" y="3374247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B34C13-9FA9-7A45-B31F-B1C61C173251}"/>
                  </a:ext>
                </a:extLst>
              </p:cNvPr>
              <p:cNvSpPr txBox="1"/>
              <p:nvPr/>
            </p:nvSpPr>
            <p:spPr>
              <a:xfrm>
                <a:off x="4516816" y="3378484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C15BAB-137A-444C-A409-75E3275D33EF}"/>
                  </a:ext>
                </a:extLst>
              </p:cNvPr>
              <p:cNvSpPr/>
              <p:nvPr/>
            </p:nvSpPr>
            <p:spPr>
              <a:xfrm>
                <a:off x="7417619" y="3372547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E2AE8C-3376-3540-AEA5-A4CE6F9AD3AB}"/>
                </a:ext>
              </a:extLst>
            </p:cNvPr>
            <p:cNvSpPr/>
            <p:nvPr/>
          </p:nvSpPr>
          <p:spPr>
            <a:xfrm>
              <a:off x="8413086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0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2DECF5-A3EE-1E47-8B35-5B38B6C9114F}"/>
                </a:ext>
              </a:extLst>
            </p:cNvPr>
            <p:cNvSpPr/>
            <p:nvPr/>
          </p:nvSpPr>
          <p:spPr>
            <a:xfrm>
              <a:off x="5302037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B2C4BD-EA42-834F-A1C6-80B440635E9A}"/>
                </a:ext>
              </a:extLst>
            </p:cNvPr>
            <p:cNvSpPr txBox="1"/>
            <p:nvPr/>
          </p:nvSpPr>
          <p:spPr>
            <a:xfrm>
              <a:off x="5036230" y="67990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728004-EF0D-7B40-A9E9-F4F0724FF699}"/>
                </a:ext>
              </a:extLst>
            </p:cNvPr>
            <p:cNvSpPr txBox="1"/>
            <p:nvPr/>
          </p:nvSpPr>
          <p:spPr>
            <a:xfrm>
              <a:off x="3121034" y="6777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B49355-CD49-D04F-9F2B-4F96ED703163}"/>
                </a:ext>
              </a:extLst>
            </p:cNvPr>
            <p:cNvSpPr txBox="1"/>
            <p:nvPr/>
          </p:nvSpPr>
          <p:spPr>
            <a:xfrm>
              <a:off x="2877273" y="6812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F9D0F5-8C2C-9D4C-8FAD-511CB937F13C}"/>
                </a:ext>
              </a:extLst>
            </p:cNvPr>
            <p:cNvSpPr/>
            <p:nvPr/>
          </p:nvSpPr>
          <p:spPr>
            <a:xfrm>
              <a:off x="4235879" y="1795920"/>
              <a:ext cx="2042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1 byte = 8 bits total </a:t>
              </a:r>
              <a:endParaRPr lang="en-US" dirty="0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C2B4186F-99A0-6741-BA36-A18AD02C87AF}"/>
                </a:ext>
              </a:extLst>
            </p:cNvPr>
            <p:cNvSpPr/>
            <p:nvPr/>
          </p:nvSpPr>
          <p:spPr>
            <a:xfrm rot="16200000">
              <a:off x="5123059" y="-1663479"/>
              <a:ext cx="392448" cy="669678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4" name="Table 10">
            <a:extLst>
              <a:ext uri="{FF2B5EF4-FFF2-40B4-BE49-F238E27FC236}">
                <a16:creationId xmlns:a16="http://schemas.microsoft.com/office/drawing/2014/main" id="{83509AF8-A6CE-C143-913A-72C812039297}"/>
              </a:ext>
            </a:extLst>
          </p:cNvPr>
          <p:cNvGraphicFramePr>
            <a:graphicFrameLocks noGrp="1"/>
          </p:cNvGraphicFramePr>
          <p:nvPr/>
        </p:nvGraphicFramePr>
        <p:xfrm>
          <a:off x="958891" y="5391913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Actual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25" name="Table 10">
            <a:extLst>
              <a:ext uri="{FF2B5EF4-FFF2-40B4-BE49-F238E27FC236}">
                <a16:creationId xmlns:a16="http://schemas.microsoft.com/office/drawing/2014/main" id="{5AF8F1DA-326D-5D4D-9A02-CDF75B3888BD}"/>
              </a:ext>
            </a:extLst>
          </p:cNvPr>
          <p:cNvGraphicFramePr>
            <a:graphicFrameLocks noGrp="1"/>
          </p:cNvGraphicFramePr>
          <p:nvPr/>
        </p:nvGraphicFramePr>
        <p:xfrm>
          <a:off x="958891" y="616592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Biased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8240A907-CCFD-A446-9AB1-39D64291F2B5}"/>
              </a:ext>
            </a:extLst>
          </p:cNvPr>
          <p:cNvGraphicFramePr>
            <a:graphicFrameLocks noGrp="1"/>
          </p:cNvGraphicFramePr>
          <p:nvPr/>
        </p:nvGraphicFramePr>
        <p:xfrm>
          <a:off x="958891" y="576824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 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3C80FAA-9D3A-0249-9429-7B32D0FEACB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1479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2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29CD4-D0D2-BC48-831D-2938764D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600" y="84883"/>
            <a:ext cx="6633744" cy="531610"/>
          </a:xfrm>
        </p:spPr>
        <p:txBody>
          <a:bodyPr/>
          <a:lstStyle/>
          <a:p>
            <a:r>
              <a:rPr lang="en-US" dirty="0"/>
              <a:t>Encoding Fractions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7AC14-C8F5-594E-8B1C-851E9F23E00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26976" y="1488479"/>
            <a:ext cx="4249481" cy="21977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Examples In Base 10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42.4    x 10</a:t>
            </a:r>
            <a:r>
              <a:rPr lang="en-US" sz="2400" baseline="30000" dirty="0"/>
              <a:t>5    </a:t>
            </a:r>
            <a:r>
              <a:rPr lang="en-US" sz="2400" dirty="0"/>
              <a:t>=   4.24    x 10</a:t>
            </a:r>
            <a:r>
              <a:rPr lang="en-US" sz="2400" baseline="30000" dirty="0"/>
              <a:t>6</a:t>
            </a:r>
          </a:p>
          <a:p>
            <a:pPr marL="0" indent="0">
              <a:buNone/>
            </a:pPr>
            <a:r>
              <a:rPr lang="en-US" sz="2400" dirty="0"/>
              <a:t>324.5  x 10</a:t>
            </a:r>
            <a:r>
              <a:rPr lang="en-US" sz="2400" baseline="30000" dirty="0"/>
              <a:t>5    </a:t>
            </a:r>
            <a:r>
              <a:rPr lang="en-US" sz="2400" dirty="0"/>
              <a:t>=   3.245  x 10</a:t>
            </a:r>
            <a:r>
              <a:rPr lang="en-US" sz="2400" baseline="30000" dirty="0"/>
              <a:t>7</a:t>
            </a:r>
          </a:p>
          <a:p>
            <a:pPr marL="0" indent="0">
              <a:buNone/>
            </a:pPr>
            <a:r>
              <a:rPr lang="en-US" sz="2400" dirty="0"/>
              <a:t>0.624  x 10</a:t>
            </a:r>
            <a:r>
              <a:rPr lang="en-US" sz="2400" baseline="30000" dirty="0"/>
              <a:t>5</a:t>
            </a:r>
            <a:r>
              <a:rPr lang="en-US" sz="2400" dirty="0"/>
              <a:t>   =   6.24    x 10</a:t>
            </a:r>
            <a:r>
              <a:rPr lang="en-US" sz="2400" baseline="30000" dirty="0"/>
              <a:t>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E8CBD-2801-B843-AE10-237A4F1F8E34}"/>
              </a:ext>
            </a:extLst>
          </p:cNvPr>
          <p:cNvSpPr/>
          <p:nvPr/>
        </p:nvSpPr>
        <p:spPr bwMode="auto">
          <a:xfrm>
            <a:off x="1779936" y="4266833"/>
            <a:ext cx="8135694" cy="13006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400" b="1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Observation on base 10:</a:t>
            </a:r>
          </a:p>
          <a:p>
            <a:pPr algn="l" eaLnBrk="1" hangingPunct="1"/>
            <a:r>
              <a:rPr lang="en-US" sz="2400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We usually adjust the exponent until we get down to one digit to the left of the decimal point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E823E-52B9-1F42-B182-0F49AFB97CF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2442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B3742C-7F14-F14A-8839-67CBBF203E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40914" y="1013467"/>
            <a:ext cx="7485307" cy="51605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ea typeface="ＭＳ Ｐゴシック" pitchFamily="34" charset="-128"/>
                <a:cs typeface="ＭＳ Ｐゴシック" pitchFamily="34" charset="-128"/>
              </a:rPr>
              <a:t>Digital Hardware (and C) supports two flavors of integers</a:t>
            </a:r>
          </a:p>
          <a:p>
            <a:pPr lvl="1"/>
            <a:r>
              <a:rPr lang="en-US" sz="2200" i="1" dirty="0">
                <a:solidFill>
                  <a:srgbClr val="0070C0"/>
                </a:solidFill>
              </a:rPr>
              <a:t>unsigned</a:t>
            </a:r>
            <a:r>
              <a:rPr lang="en-US" sz="2200" dirty="0">
                <a:solidFill>
                  <a:srgbClr val="0070C0"/>
                </a:solidFill>
              </a:rPr>
              <a:t> – only non-negative (positive) numbers</a:t>
            </a:r>
          </a:p>
          <a:p>
            <a:pPr lvl="1">
              <a:spcBef>
                <a:spcPts val="576"/>
              </a:spcBef>
            </a:pPr>
            <a:r>
              <a:rPr lang="en-US" sz="2200" i="1" dirty="0">
                <a:solidFill>
                  <a:srgbClr val="AB0000"/>
                </a:solidFill>
              </a:rPr>
              <a:t>signed</a:t>
            </a:r>
            <a:r>
              <a:rPr lang="en-US" sz="2200" dirty="0">
                <a:solidFill>
                  <a:srgbClr val="AB0000"/>
                </a:solidFill>
              </a:rPr>
              <a:t> – both negative and non-negatives (positive) numbers</a:t>
            </a:r>
          </a:p>
          <a:p>
            <a:r>
              <a:rPr lang="en-US" sz="2200" dirty="0">
                <a:solidFill>
                  <a:srgbClr val="0070C0"/>
                </a:solidFill>
              </a:rPr>
              <a:t>A Signed integer </a:t>
            </a:r>
            <a:r>
              <a:rPr lang="en-US" sz="2200" dirty="0"/>
              <a:t>must be able to represent:</a:t>
            </a:r>
          </a:p>
          <a:p>
            <a:pPr lvl="1"/>
            <a:r>
              <a:rPr lang="en-US" sz="2200" dirty="0"/>
              <a:t>Negative integer</a:t>
            </a:r>
          </a:p>
          <a:p>
            <a:pPr lvl="1"/>
            <a:r>
              <a:rPr lang="en-US" sz="2200" dirty="0"/>
              <a:t>Zero (0)</a:t>
            </a:r>
          </a:p>
          <a:p>
            <a:pPr lvl="1"/>
            <a:r>
              <a:rPr lang="en-US" sz="2200" dirty="0"/>
              <a:t>Positive Integer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number + (- representation of number) = 0</a:t>
            </a:r>
          </a:p>
          <a:p>
            <a:r>
              <a:rPr lang="en-US" sz="2200" dirty="0"/>
              <a:t>So, with a fixed number of bits, </a:t>
            </a:r>
            <a:r>
              <a:rPr lang="en-US" sz="2200" dirty="0">
                <a:solidFill>
                  <a:srgbClr val="2C895B"/>
                </a:solidFill>
              </a:rPr>
              <a:t>some of the bit patterns in the wheel at the left must be reallocated to represent negative numbers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8AA38-9BCA-4B45-AB05-B7813A5C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4" y="163643"/>
            <a:ext cx="11919356" cy="461666"/>
          </a:xfrm>
        </p:spPr>
        <p:txBody>
          <a:bodyPr/>
          <a:lstStyle/>
          <a:p>
            <a:r>
              <a:rPr lang="en-US" dirty="0"/>
              <a:t>Characteristics of Signed Numbers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C38BA-5BD7-624F-B53E-9615B2422F6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AF0DAD84-DD81-C5B0-79D1-AFEE92EECF19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7725233" y="1556685"/>
            <a:ext cx="4202545" cy="3744630"/>
            <a:chOff x="2366" y="1413"/>
            <a:chExt cx="2294" cy="2119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87DB869F-9E94-3946-298A-4609494F5E57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566" y="1499"/>
              <a:ext cx="1943" cy="1926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1 h 10000"/>
                <a:gd name="T6" fmla="*/ 1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00"/>
                <a:gd name="T19" fmla="*/ 0 h 10000"/>
                <a:gd name="T20" fmla="*/ 10000 w 10000"/>
                <a:gd name="T21" fmla="*/ 10000 h 10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00" h="10000">
                  <a:moveTo>
                    <a:pt x="5000" y="0"/>
                  </a:moveTo>
                  <a:cubicBezTo>
                    <a:pt x="2238" y="0"/>
                    <a:pt x="0" y="2238"/>
                    <a:pt x="0" y="5000"/>
                  </a:cubicBezTo>
                  <a:cubicBezTo>
                    <a:pt x="0" y="7761"/>
                    <a:pt x="2238" y="10000"/>
                    <a:pt x="5000" y="10000"/>
                  </a:cubicBezTo>
                  <a:cubicBezTo>
                    <a:pt x="7761" y="10000"/>
                    <a:pt x="10000" y="7761"/>
                    <a:pt x="10000" y="5000"/>
                  </a:cubicBezTo>
                  <a:cubicBezTo>
                    <a:pt x="10000" y="2238"/>
                    <a:pt x="7761" y="0"/>
                    <a:pt x="5000" y="0"/>
                  </a:cubicBezTo>
                  <a:close/>
                  <a:moveTo>
                    <a:pt x="5000" y="0"/>
                  </a:moveTo>
                </a:path>
              </a:pathLst>
            </a:cu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D43A7997-FA74-5512-C4FA-A9B2C6B882BA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610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0000</a:t>
              </a:r>
            </a:p>
          </p:txBody>
        </p:sp>
        <p:sp>
          <p:nvSpPr>
            <p:cNvPr id="12" name="Text Box 6">
              <a:extLst>
                <a:ext uri="{FF2B5EF4-FFF2-40B4-BE49-F238E27FC236}">
                  <a16:creationId xmlns:a16="http://schemas.microsoft.com/office/drawing/2014/main" id="{54000A1C-255B-128D-2BF2-EF66A92E968C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869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0001</a:t>
              </a:r>
            </a:p>
          </p:txBody>
        </p:sp>
        <p:sp>
          <p:nvSpPr>
            <p:cNvPr id="13" name="Text Box 7">
              <a:extLst>
                <a:ext uri="{FF2B5EF4-FFF2-40B4-BE49-F238E27FC236}">
                  <a16:creationId xmlns:a16="http://schemas.microsoft.com/office/drawing/2014/main" id="{1809E07D-FD20-52D7-65AE-6889C6AA76FF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34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0011</a:t>
              </a:r>
            </a:p>
          </p:txBody>
        </p:sp>
        <p:sp>
          <p:nvSpPr>
            <p:cNvPr id="14" name="Text Box 8">
              <a:extLst>
                <a:ext uri="{FF2B5EF4-FFF2-40B4-BE49-F238E27FC236}">
                  <a16:creationId xmlns:a16="http://schemas.microsoft.com/office/drawing/2014/main" id="{97FA7226-CC7D-EC5D-195D-874A5576E69F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150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1111</a:t>
              </a:r>
            </a:p>
          </p:txBody>
        </p:sp>
        <p:sp>
          <p:nvSpPr>
            <p:cNvPr id="15" name="Text Box 9">
              <a:extLst>
                <a:ext uri="{FF2B5EF4-FFF2-40B4-BE49-F238E27FC236}">
                  <a16:creationId xmlns:a16="http://schemas.microsoft.com/office/drawing/2014/main" id="{1D1E88D8-13B6-869F-1E0C-A6D9CD2DCE9F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15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1110</a:t>
              </a: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9CBA761D-8C56-08BD-62B3-99A3AB8AFB97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31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1100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659BCC8C-1F0F-0A4B-03D4-C2EC7E3F4099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631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1011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C6C96D5-C21A-2273-2EC4-B6C85DA9A8A1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754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1010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40913D19-06B1-984A-5F84-A77CC8600E04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150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1000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852274C4-1375-A4C0-92D5-C51B34AE826A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10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0111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59D6BE2A-5D79-AAE8-8CE9-722DEBF50749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869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0110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2ED27E02-1915-DC1C-DABE-16080AC12274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134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0100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06CE10F0-0AB6-566B-998A-950F5F7903A7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22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0010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1E8A59FD-4879-1393-559C-34844013B7D7}"/>
                </a:ext>
              </a:extLst>
            </p:cNvPr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022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0101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3682551A-1B90-52E6-F070-3CCE3530AFCD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15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1001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0B685AD1-5437-D130-715E-4F8138BE0333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54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1101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F28EA9F5-0573-2D44-5E28-E0D741C244E3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50" y="1413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C2235127-0AE7-1DFB-BF2E-D72B94ACE227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249" y="1602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1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1663833B-3056-2C23-49D2-649EEBBFE679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459" y="1858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2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A44B7F2-2F79-792D-F328-F02F4E6562C8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549" y="2165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3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6DF61B39-0889-B04D-EF52-962709FEF4B8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547" y="2577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8BF6EA45-6365-2B09-21B6-F4E6BD6CBF65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444" y="2909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56AAA4D6-1CB9-A78B-0624-BF96F597F21D}"/>
                </a:ext>
              </a:extLst>
            </p:cNvPr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227" y="3187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6</a:t>
              </a:r>
            </a:p>
          </p:txBody>
        </p:sp>
        <p:sp>
          <p:nvSpPr>
            <p:cNvPr id="34" name="Text Box 28">
              <a:extLst>
                <a:ext uri="{FF2B5EF4-FFF2-40B4-BE49-F238E27FC236}">
                  <a16:creationId xmlns:a16="http://schemas.microsoft.com/office/drawing/2014/main" id="{A0247710-8066-3FFC-F30D-4A81465634C3}"/>
                </a:ext>
              </a:extLst>
            </p:cNvPr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874" y="3377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7</a:t>
              </a:r>
            </a:p>
          </p:txBody>
        </p:sp>
        <p:sp>
          <p:nvSpPr>
            <p:cNvPr id="35" name="Text Box 29">
              <a:extLst>
                <a:ext uri="{FF2B5EF4-FFF2-40B4-BE49-F238E27FC236}">
                  <a16:creationId xmlns:a16="http://schemas.microsoft.com/office/drawing/2014/main" id="{6D26435B-16F0-2147-93E5-510D065BF67D}"/>
                </a:ext>
              </a:extLst>
            </p:cNvPr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44" y="3377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8</a:t>
              </a:r>
            </a:p>
          </p:txBody>
        </p:sp>
        <p:sp>
          <p:nvSpPr>
            <p:cNvPr id="36" name="Text Box 30">
              <a:extLst>
                <a:ext uri="{FF2B5EF4-FFF2-40B4-BE49-F238E27FC236}">
                  <a16:creationId xmlns:a16="http://schemas.microsoft.com/office/drawing/2014/main" id="{6B683E05-3894-0319-C524-49670F0D041A}"/>
                </a:ext>
              </a:extLst>
            </p:cNvPr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708" y="3187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9</a:t>
              </a:r>
            </a:p>
          </p:txBody>
        </p:sp>
        <p:sp>
          <p:nvSpPr>
            <p:cNvPr id="37" name="Text Box 31">
              <a:extLst>
                <a:ext uri="{FF2B5EF4-FFF2-40B4-BE49-F238E27FC236}">
                  <a16:creationId xmlns:a16="http://schemas.microsoft.com/office/drawing/2014/main" id="{45BB8101-44ED-B1F2-5063-FD37DC7AFFCA}"/>
                </a:ext>
              </a:extLst>
            </p:cNvPr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00" y="2909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10</a:t>
              </a:r>
            </a:p>
          </p:txBody>
        </p:sp>
        <p:sp>
          <p:nvSpPr>
            <p:cNvPr id="38" name="Text Box 32">
              <a:extLst>
                <a:ext uri="{FF2B5EF4-FFF2-40B4-BE49-F238E27FC236}">
                  <a16:creationId xmlns:a16="http://schemas.microsoft.com/office/drawing/2014/main" id="{11F3721C-4319-BFCD-8298-11A0D591B62E}"/>
                </a:ext>
              </a:extLst>
            </p:cNvPr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397" y="2577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</a:t>
              </a:r>
            </a:p>
          </p:txBody>
        </p:sp>
        <p:sp>
          <p:nvSpPr>
            <p:cNvPr id="39" name="Text Box 33">
              <a:extLst>
                <a:ext uri="{FF2B5EF4-FFF2-40B4-BE49-F238E27FC236}">
                  <a16:creationId xmlns:a16="http://schemas.microsoft.com/office/drawing/2014/main" id="{2A3F0BF1-BD44-FDB1-3770-BE39AE218F56}"/>
                </a:ext>
              </a:extLst>
            </p:cNvPr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366" y="2165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12</a:t>
              </a:r>
            </a:p>
          </p:txBody>
        </p:sp>
        <p:sp>
          <p:nvSpPr>
            <p:cNvPr id="40" name="Text Box 34">
              <a:extLst>
                <a:ext uri="{FF2B5EF4-FFF2-40B4-BE49-F238E27FC236}">
                  <a16:creationId xmlns:a16="http://schemas.microsoft.com/office/drawing/2014/main" id="{D57D1456-313F-D591-489E-AB43B2A2A31D}"/>
                </a:ext>
              </a:extLst>
            </p:cNvPr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480" y="1858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13</a:t>
              </a:r>
            </a:p>
          </p:txBody>
        </p:sp>
        <p:sp>
          <p:nvSpPr>
            <p:cNvPr id="41" name="Text Box 35">
              <a:extLst>
                <a:ext uri="{FF2B5EF4-FFF2-40B4-BE49-F238E27FC236}">
                  <a16:creationId xmlns:a16="http://schemas.microsoft.com/office/drawing/2014/main" id="{98F468A1-3D21-7952-C1E4-0A9F5184B0D8}"/>
                </a:ext>
              </a:extLst>
            </p:cNvPr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687" y="1602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14</a:t>
              </a:r>
            </a:p>
          </p:txBody>
        </p:sp>
        <p:sp>
          <p:nvSpPr>
            <p:cNvPr id="42" name="Text Box 36">
              <a:extLst>
                <a:ext uri="{FF2B5EF4-FFF2-40B4-BE49-F238E27FC236}">
                  <a16:creationId xmlns:a16="http://schemas.microsoft.com/office/drawing/2014/main" id="{D3185E78-837C-211B-3224-34D0A301FB91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019" y="1413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3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- 3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1598000" y="1637975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= 0001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-1   1111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365025" y="4232402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63F4CC6-26EC-D23A-540E-B8A80CE91CE8}"/>
              </a:ext>
            </a:extLst>
          </p:cNvPr>
          <p:cNvGrpSpPr/>
          <p:nvPr/>
        </p:nvGrpSpPr>
        <p:grpSpPr>
          <a:xfrm>
            <a:off x="5796869" y="1828811"/>
            <a:ext cx="5705408" cy="1815882"/>
            <a:chOff x="5261388" y="1676978"/>
            <a:chExt cx="5705408" cy="181588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501234B-4186-D29A-F9A2-C240909671FD}"/>
                </a:ext>
              </a:extLst>
            </p:cNvPr>
            <p:cNvGrpSpPr/>
            <p:nvPr/>
          </p:nvGrpSpPr>
          <p:grpSpPr>
            <a:xfrm>
              <a:off x="5261388" y="1676978"/>
              <a:ext cx="5705408" cy="1815882"/>
              <a:chOff x="2108096" y="4077010"/>
              <a:chExt cx="5705408" cy="181588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856FE0-F589-BE4F-77C6-F663B5EE9E17}"/>
                  </a:ext>
                </a:extLst>
              </p:cNvPr>
              <p:cNvSpPr txBox="1"/>
              <p:nvPr/>
            </p:nvSpPr>
            <p:spPr>
              <a:xfrm>
                <a:off x="2108096" y="4077010"/>
                <a:ext cx="5705408" cy="1815882"/>
              </a:xfrm>
              <a:prstGeom prst="rect">
                <a:avLst/>
              </a:prstGeom>
              <a:noFill/>
              <a:ln w="34925">
                <a:solidFill>
                  <a:schemeClr val="accent5">
                    <a:alpha val="9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-1    = </a:t>
                </a:r>
                <a:r>
                  <a:rPr lang="en-US" sz="28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   </a:t>
                </a:r>
                <a:r>
                  <a:rPr lang="en-US" sz="2800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  <a:p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extend to</a:t>
                </a:r>
              </a:p>
              <a:p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16 bits     </a:t>
                </a:r>
              </a:p>
              <a:p>
                <a:r>
                  <a:rPr lang="en-US" sz="28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11111111</a:t>
                </a:r>
                <a:r>
                  <a:rPr lang="en-US" sz="2800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4AA25C6-9A0E-9BCE-0856-E1D29AAD3D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92300" y="4462437"/>
                <a:ext cx="212616" cy="1082797"/>
              </a:xfrm>
              <a:prstGeom prst="straightConnector1">
                <a:avLst/>
              </a:prstGeom>
              <a:ln w="25400">
                <a:solidFill>
                  <a:schemeClr val="accent5">
                    <a:alpha val="9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4EF6D7E-8530-4189-6BCE-87A348DD5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519" y="4462437"/>
                <a:ext cx="402397" cy="1082797"/>
              </a:xfrm>
              <a:prstGeom prst="straightConnector1">
                <a:avLst/>
              </a:prstGeom>
              <a:ln w="25400">
                <a:solidFill>
                  <a:schemeClr val="accent5">
                    <a:alpha val="9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A548978-949F-2824-C8DE-7AB7086DB8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2005" y="4462437"/>
                <a:ext cx="612911" cy="1082797"/>
              </a:xfrm>
              <a:prstGeom prst="straightConnector1">
                <a:avLst/>
              </a:prstGeom>
              <a:ln w="25400">
                <a:solidFill>
                  <a:schemeClr val="accent5">
                    <a:alpha val="9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CBBA3AF-7BA5-2F40-AB41-9A105C9B83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34290" y="4462437"/>
                <a:ext cx="770626" cy="1082797"/>
              </a:xfrm>
              <a:prstGeom prst="straightConnector1">
                <a:avLst/>
              </a:prstGeom>
              <a:ln w="25400">
                <a:solidFill>
                  <a:schemeClr val="accent5">
                    <a:alpha val="9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72DBE2D-E6BF-DD08-7718-119599718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6299" y="2062405"/>
              <a:ext cx="971909" cy="1082797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428B33D-6ABA-ACCA-6844-9F10D2759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9265" y="2062405"/>
              <a:ext cx="1178943" cy="1082796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A88A63-6632-1C29-9551-125BC9F1A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8110" y="2062405"/>
              <a:ext cx="1360098" cy="1082796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3985746-2C62-5AC9-05E8-E142314DC8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6956" y="2062405"/>
              <a:ext cx="1541252" cy="1082796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49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71197" y="587915"/>
            <a:ext cx="8388633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(remember we are working with 32-bit int and 16-bit short)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EA0FA25C-1839-D248-BC3E-D0B30B3A949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12021" y="2551438"/>
            <a:ext cx="3856186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dbl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short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sx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 =   12345;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int       ix = (int)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sx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;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328C7E-E623-D54F-BA3A-21662F44D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448179"/>
              </p:ext>
            </p:extLst>
          </p:nvPr>
        </p:nvGraphicFramePr>
        <p:xfrm>
          <a:off x="1171197" y="3317404"/>
          <a:ext cx="9161576" cy="11125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3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4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545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</a:t>
                      </a: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</a:t>
                      </a: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</a:t>
                      </a: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987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sx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12345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0 39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  <a:r>
                        <a:rPr lang="en-US" sz="20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  <a:r>
                        <a:rPr lang="en-US" sz="20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987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ix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12345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00 00 30 39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00000000 00000000 00110000 00111001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01B613B-BA0F-444E-8198-8825C7E20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773116"/>
              </p:ext>
            </p:extLst>
          </p:nvPr>
        </p:nvGraphicFramePr>
        <p:xfrm>
          <a:off x="1179822" y="5665483"/>
          <a:ext cx="908046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96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</a:t>
                      </a: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</a:t>
                      </a: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</a:t>
                      </a: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68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-12345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r>
                        <a:rPr lang="en-US" sz="20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 C7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11001111 11000111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iy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-12345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FF </a:t>
                      </a:r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FF</a:t>
                      </a: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CF C7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11111111 11111111 11001111 11000111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57CDCB0B-F5B6-A44F-9F1A-7605C01B0CEA}"/>
              </a:ext>
            </a:extLst>
          </p:cNvPr>
          <p:cNvGrpSpPr/>
          <p:nvPr/>
        </p:nvGrpSpPr>
        <p:grpSpPr>
          <a:xfrm>
            <a:off x="4013851" y="2875080"/>
            <a:ext cx="936988" cy="851798"/>
            <a:chOff x="4289089" y="3945054"/>
            <a:chExt cx="936988" cy="8517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FFCF55-3EBA-004E-A2F7-C18F90917BD2}"/>
                </a:ext>
              </a:extLst>
            </p:cNvPr>
            <p:cNvSpPr txBox="1"/>
            <p:nvPr/>
          </p:nvSpPr>
          <p:spPr>
            <a:xfrm>
              <a:off x="4289089" y="3945054"/>
              <a:ext cx="936988" cy="3693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0b0011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09F8E3F-5746-2A49-8908-709882CE9A8F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4557010" y="4314386"/>
              <a:ext cx="200573" cy="48246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10B7C3-FFF7-7948-A316-11519E0220C3}"/>
              </a:ext>
            </a:extLst>
          </p:cNvPr>
          <p:cNvGrpSpPr/>
          <p:nvPr/>
        </p:nvGrpSpPr>
        <p:grpSpPr>
          <a:xfrm>
            <a:off x="3353409" y="5158955"/>
            <a:ext cx="936988" cy="1062788"/>
            <a:chOff x="4027658" y="4090765"/>
            <a:chExt cx="936988" cy="10627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5B5209-2687-E245-AB27-E2BE64EAA2B7}"/>
                </a:ext>
              </a:extLst>
            </p:cNvPr>
            <p:cNvSpPr txBox="1"/>
            <p:nvPr/>
          </p:nvSpPr>
          <p:spPr>
            <a:xfrm>
              <a:off x="4027658" y="4090765"/>
              <a:ext cx="936988" cy="3693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0b1100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D77C54B-67D0-0A49-92FB-D6A19F07E890}"/>
                </a:ext>
              </a:extLst>
            </p:cNvPr>
            <p:cNvCxnSpPr>
              <a:cxnSpLocks/>
            </p:cNvCxnSpPr>
            <p:nvPr/>
          </p:nvCxnSpPr>
          <p:spPr>
            <a:xfrm>
              <a:off x="4517483" y="4501691"/>
              <a:ext cx="344054" cy="65186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427249F0-BF94-E4D6-84F7-3D8C7E4BE92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98802" y="4904638"/>
            <a:ext cx="3856186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dbl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short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sy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 =  -12345;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int   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iy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 = (int)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sy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0162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nimBg="1"/>
      <p:bldP spid="15" grpId="0"/>
      <p:bldP spid="1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25D84-EF10-4647-8DB5-FF9ED2E0FB2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4465" y="458844"/>
            <a:ext cx="7876492" cy="6159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n</a:t>
            </a:r>
            <a:r>
              <a:rPr lang="en-US" sz="2200" dirty="0"/>
              <a:t> is number of bits to </a:t>
            </a:r>
            <a:r>
              <a:rPr lang="en-US" sz="2200" dirty="0">
                <a:solidFill>
                  <a:srgbClr val="0070C0"/>
                </a:solidFill>
              </a:rPr>
              <a:t>shift a </a:t>
            </a:r>
            <a:r>
              <a:rPr lang="en-US" sz="2200" dirty="0">
                <a:solidFill>
                  <a:srgbClr val="2C895B"/>
                </a:solidFill>
              </a:rPr>
              <a:t>variable x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rgbClr val="C00000"/>
                </a:solidFill>
              </a:rPr>
              <a:t> width w bits</a:t>
            </a:r>
            <a:endParaRPr lang="en-US" sz="2200" b="1" dirty="0">
              <a:solidFill>
                <a:schemeClr val="accent5"/>
              </a:solidFill>
            </a:endParaRPr>
          </a:p>
          <a:p>
            <a:r>
              <a:rPr lang="en-US" sz="2200" dirty="0"/>
              <a:t>Shifts by </a:t>
            </a:r>
            <a:r>
              <a:rPr lang="en-US" sz="22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&lt; 0</a:t>
            </a:r>
            <a:r>
              <a:rPr lang="en-US" sz="2200" b="1" dirty="0">
                <a:solidFill>
                  <a:schemeClr val="accent3"/>
                </a:solidFill>
              </a:rPr>
              <a:t>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n-US" sz="2200" b="1" dirty="0">
                <a:solidFill>
                  <a:schemeClr val="accent1"/>
                </a:solidFill>
                <a:latin typeface="Cambria Math" panose="02040503050406030204" pitchFamily="18" charset="0"/>
                <a:cs typeface="Courier New" panose="02070309020205020404" pitchFamily="49" charset="0"/>
              </a:rPr>
              <a:t>≥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are </a:t>
            </a:r>
            <a:r>
              <a:rPr lang="en-US" sz="2200" i="1" dirty="0"/>
              <a:t>undefined</a:t>
            </a:r>
          </a:p>
          <a:p>
            <a:r>
              <a:rPr lang="en-US" sz="2200" dirty="0">
                <a:solidFill>
                  <a:srgbClr val="0070C0"/>
                </a:solidFill>
              </a:rPr>
              <a:t>Left shift </a:t>
            </a:r>
            <a:r>
              <a:rPr lang="en-US" sz="2200" dirty="0"/>
              <a:t>(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&lt;&lt; N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Shift </a:t>
            </a:r>
            <a:r>
              <a:rPr lang="en-US" sz="2200" dirty="0">
                <a:solidFill>
                  <a:srgbClr val="0070C0"/>
                </a:solidFill>
              </a:rPr>
              <a:t>N</a:t>
            </a:r>
            <a:r>
              <a:rPr lang="en-US" sz="2200" dirty="0"/>
              <a:t> bits left, Fill with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/>
              <a:t>s on right</a:t>
            </a:r>
          </a:p>
          <a:p>
            <a:r>
              <a:rPr lang="en-US" sz="2200" b="1" dirty="0"/>
              <a:t>In C:</a:t>
            </a:r>
            <a:r>
              <a:rPr lang="en-US" sz="2200" dirty="0"/>
              <a:t>  behavior of 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</a:t>
            </a:r>
            <a:r>
              <a:rPr lang="en-US" sz="2200" dirty="0"/>
              <a:t> is determined by compiler</a:t>
            </a:r>
          </a:p>
          <a:p>
            <a:pPr lvl="1"/>
            <a:r>
              <a:rPr lang="en-US" sz="2200" dirty="0" err="1">
                <a:solidFill>
                  <a:srgbClr val="0070C0"/>
                </a:solidFill>
              </a:rPr>
              <a:t>gcc</a:t>
            </a:r>
            <a:r>
              <a:rPr lang="en-US" sz="2200" dirty="0">
                <a:solidFill>
                  <a:srgbClr val="0070C0"/>
                </a:solidFill>
              </a:rPr>
              <a:t>: it depends on data type of 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200" dirty="0">
                <a:solidFill>
                  <a:srgbClr val="0070C0"/>
                </a:solidFill>
              </a:rPr>
              <a:t> (signed/unsigned)</a:t>
            </a:r>
          </a:p>
          <a:p>
            <a:r>
              <a:rPr lang="en-US" sz="2200" dirty="0">
                <a:solidFill>
                  <a:srgbClr val="0070C0"/>
                </a:solidFill>
              </a:rPr>
              <a:t>Right shift </a:t>
            </a:r>
            <a:r>
              <a:rPr lang="en-US" sz="2200" dirty="0"/>
              <a:t>(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&gt;&gt; N</a:t>
            </a:r>
            <a:r>
              <a:rPr lang="en-US" sz="2200" dirty="0"/>
              <a:t>) </a:t>
            </a:r>
          </a:p>
          <a:p>
            <a:pPr lvl="1"/>
            <a:r>
              <a:rPr lang="en-US" sz="2200" dirty="0">
                <a:solidFill>
                  <a:srgbClr val="00B0F0"/>
                </a:solidFill>
              </a:rPr>
              <a:t>Logical shift </a:t>
            </a:r>
            <a:r>
              <a:rPr lang="en-US" sz="2200" dirty="0"/>
              <a:t>(for </a:t>
            </a:r>
            <a:r>
              <a:rPr lang="en-US" sz="2200" dirty="0">
                <a:solidFill>
                  <a:srgbClr val="0070C0"/>
                </a:solidFill>
              </a:rPr>
              <a:t>unsigned</a:t>
            </a:r>
            <a:r>
              <a:rPr lang="en-US" sz="2200" dirty="0"/>
              <a:t> variables)</a:t>
            </a:r>
          </a:p>
          <a:p>
            <a:pPr lvl="2"/>
            <a:r>
              <a:rPr lang="en-US" sz="2200" dirty="0"/>
              <a:t>Shift </a:t>
            </a:r>
            <a:r>
              <a:rPr lang="en-US" sz="2200" dirty="0">
                <a:solidFill>
                  <a:srgbClr val="0070C0"/>
                </a:solidFill>
              </a:rPr>
              <a:t>N bits right</a:t>
            </a:r>
            <a:r>
              <a:rPr lang="en-US" sz="2200" dirty="0"/>
              <a:t>, Fill with 0s on left</a:t>
            </a:r>
          </a:p>
          <a:p>
            <a:pPr lvl="1"/>
            <a:r>
              <a:rPr lang="en-US" sz="2200" dirty="0">
                <a:solidFill>
                  <a:schemeClr val="accent3"/>
                </a:solidFill>
              </a:rPr>
              <a:t>Arithmetic shift </a:t>
            </a:r>
            <a:r>
              <a:rPr lang="en-US" sz="2200" dirty="0"/>
              <a:t>(for </a:t>
            </a:r>
            <a:r>
              <a:rPr lang="en-US" sz="2200" dirty="0">
                <a:solidFill>
                  <a:srgbClr val="C00000"/>
                </a:solidFill>
              </a:rPr>
              <a:t>signed</a:t>
            </a:r>
            <a:r>
              <a:rPr lang="en-US" sz="2200" dirty="0"/>
              <a:t> variables) – </a:t>
            </a:r>
            <a:r>
              <a:rPr lang="en-US" sz="2200" dirty="0">
                <a:solidFill>
                  <a:srgbClr val="7030A0"/>
                </a:solidFill>
              </a:rPr>
              <a:t>Sign Extension</a:t>
            </a:r>
          </a:p>
          <a:p>
            <a:pPr lvl="2"/>
            <a:r>
              <a:rPr lang="en-US" sz="2200" dirty="0"/>
              <a:t>Shift </a:t>
            </a:r>
            <a:r>
              <a:rPr lang="en-US" sz="2200" dirty="0">
                <a:solidFill>
                  <a:srgbClr val="0070C0"/>
                </a:solidFill>
              </a:rPr>
              <a:t>N bits right </a:t>
            </a:r>
            <a:r>
              <a:rPr lang="en-US" sz="2200" dirty="0"/>
              <a:t>while </a:t>
            </a:r>
            <a:r>
              <a:rPr lang="en-US" sz="2200" b="1" u="sng" dirty="0"/>
              <a:t>Replicating</a:t>
            </a:r>
            <a:r>
              <a:rPr lang="en-US" sz="2200" dirty="0"/>
              <a:t> the most significant bit on left</a:t>
            </a:r>
          </a:p>
          <a:p>
            <a:pPr lvl="2"/>
            <a:r>
              <a:rPr lang="en-US" sz="2200" dirty="0">
                <a:solidFill>
                  <a:srgbClr val="0070C0"/>
                </a:solidFill>
              </a:rPr>
              <a:t>Maintains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sign</a:t>
            </a:r>
            <a:r>
              <a:rPr lang="en-US" sz="2200" dirty="0"/>
              <a:t> of 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sz="2200" dirty="0"/>
          </a:p>
          <a:p>
            <a:r>
              <a:rPr lang="en-US" sz="2200" b="1" dirty="0"/>
              <a:t>In Java:</a:t>
            </a:r>
            <a:r>
              <a:rPr lang="en-US" sz="2200" dirty="0"/>
              <a:t>  logical shift is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2200" b="1" dirty="0"/>
              <a:t> </a:t>
            </a:r>
            <a:r>
              <a:rPr lang="en-US" sz="2200" dirty="0"/>
              <a:t>and arithmetic shift is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</a:t>
            </a: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6918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754B2B-A082-714F-82CE-0DBFF7216838}"/>
              </a:ext>
            </a:extLst>
          </p:cNvPr>
          <p:cNvSpPr/>
          <p:nvPr/>
        </p:nvSpPr>
        <p:spPr>
          <a:xfrm>
            <a:off x="2333893" y="4487274"/>
            <a:ext cx="6569095" cy="7824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D408CC-050F-9A41-A551-92A4F8AB2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" y="54773"/>
            <a:ext cx="12051030" cy="505134"/>
          </a:xfrm>
        </p:spPr>
        <p:txBody>
          <a:bodyPr/>
          <a:lstStyle/>
          <a:p>
            <a:r>
              <a:rPr lang="en-US" sz="2800" dirty="0"/>
              <a:t>Arithmetic Shift Right 1 Digit = Divide by 2 for 2's Complement Values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586883-42AA-6B41-96FF-F5AFA6862207}"/>
              </a:ext>
            </a:extLst>
          </p:cNvPr>
          <p:cNvGrpSpPr/>
          <p:nvPr/>
        </p:nvGrpSpPr>
        <p:grpSpPr>
          <a:xfrm>
            <a:off x="2267422" y="2434072"/>
            <a:ext cx="6569095" cy="782432"/>
            <a:chOff x="1553989" y="2246568"/>
            <a:chExt cx="6569095" cy="78243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E8D5D5-AF48-8D4E-B399-641C81B661C4}"/>
                </a:ext>
              </a:extLst>
            </p:cNvPr>
            <p:cNvSpPr/>
            <p:nvPr/>
          </p:nvSpPr>
          <p:spPr>
            <a:xfrm>
              <a:off x="1553989" y="2246568"/>
              <a:ext cx="6569095" cy="78243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C3A820-2BE2-5E48-94BE-F522201F6627}"/>
                </a:ext>
              </a:extLst>
            </p:cNvPr>
            <p:cNvSpPr txBox="1"/>
            <p:nvPr/>
          </p:nvSpPr>
          <p:spPr>
            <a:xfrm>
              <a:off x="1759453" y="2375468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3753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4A6E7E-3162-9341-98C6-244F045C488E}"/>
                </a:ext>
              </a:extLst>
            </p:cNvPr>
            <p:cNvSpPr txBox="1"/>
            <p:nvPr/>
          </p:nvSpPr>
          <p:spPr>
            <a:xfrm>
              <a:off x="2554215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35590F8-3287-404F-9752-B02D5A463654}"/>
                </a:ext>
              </a:extLst>
            </p:cNvPr>
            <p:cNvSpPr txBox="1"/>
            <p:nvPr/>
          </p:nvSpPr>
          <p:spPr>
            <a:xfrm>
              <a:off x="3409646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D20D20-C989-7049-B4E3-EA3D54CFC849}"/>
                </a:ext>
              </a:extLst>
            </p:cNvPr>
            <p:cNvSpPr txBox="1"/>
            <p:nvPr/>
          </p:nvSpPr>
          <p:spPr>
            <a:xfrm>
              <a:off x="4265077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7204AF-EE00-2545-8C29-D9979A95B298}"/>
                </a:ext>
              </a:extLst>
            </p:cNvPr>
            <p:cNvSpPr txBox="1"/>
            <p:nvPr/>
          </p:nvSpPr>
          <p:spPr>
            <a:xfrm>
              <a:off x="5120508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74A549-B75E-5844-962D-95D4003E7E90}"/>
                </a:ext>
              </a:extLst>
            </p:cNvPr>
            <p:cNvSpPr txBox="1"/>
            <p:nvPr/>
          </p:nvSpPr>
          <p:spPr>
            <a:xfrm>
              <a:off x="5975939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6F9E8D-5FEF-5047-9E56-8856CED56E9F}"/>
                </a:ext>
              </a:extLst>
            </p:cNvPr>
            <p:cNvSpPr txBox="1"/>
            <p:nvPr/>
          </p:nvSpPr>
          <p:spPr>
            <a:xfrm>
              <a:off x="6709697" y="2395492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5B924D3-3C47-7C48-AB6E-1651EAF3B1B4}"/>
                </a:ext>
              </a:extLst>
            </p:cNvPr>
            <p:cNvSpPr txBox="1"/>
            <p:nvPr/>
          </p:nvSpPr>
          <p:spPr>
            <a:xfrm>
              <a:off x="7448719" y="237546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4C7EC8-20D8-6744-9BD1-AF983546BB9A}"/>
              </a:ext>
            </a:extLst>
          </p:cNvPr>
          <p:cNvGrpSpPr/>
          <p:nvPr/>
        </p:nvGrpSpPr>
        <p:grpSpPr>
          <a:xfrm>
            <a:off x="3985016" y="4666566"/>
            <a:ext cx="2079874" cy="461665"/>
            <a:chOff x="5972857" y="4508116"/>
            <a:chExt cx="2079874" cy="46166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448D944-5027-3647-833F-BA8A419696E2}"/>
                </a:ext>
              </a:extLst>
            </p:cNvPr>
            <p:cNvSpPr txBox="1"/>
            <p:nvPr/>
          </p:nvSpPr>
          <p:spPr>
            <a:xfrm>
              <a:off x="5972857" y="4508116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374A16-9534-5C40-8085-E88C625A6600}"/>
                </a:ext>
              </a:extLst>
            </p:cNvPr>
            <p:cNvSpPr txBox="1"/>
            <p:nvPr/>
          </p:nvSpPr>
          <p:spPr>
            <a:xfrm>
              <a:off x="6828288" y="4508116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80E7386-F144-6F40-AD11-2DF55D0A9743}"/>
                </a:ext>
              </a:extLst>
            </p:cNvPr>
            <p:cNvSpPr txBox="1"/>
            <p:nvPr/>
          </p:nvSpPr>
          <p:spPr>
            <a:xfrm>
              <a:off x="7683719" y="4508116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B5E2247-4437-1F42-AB36-CD51A5D952D5}"/>
              </a:ext>
            </a:extLst>
          </p:cNvPr>
          <p:cNvGrpSpPr/>
          <p:nvPr/>
        </p:nvGrpSpPr>
        <p:grpSpPr>
          <a:xfrm>
            <a:off x="6506736" y="4647473"/>
            <a:ext cx="2882671" cy="471452"/>
            <a:chOff x="8562482" y="4515722"/>
            <a:chExt cx="2882671" cy="47145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4A1D55-30A8-164A-98E2-9CC8414DBE31}"/>
                </a:ext>
              </a:extLst>
            </p:cNvPr>
            <p:cNvSpPr txBox="1"/>
            <p:nvPr/>
          </p:nvSpPr>
          <p:spPr>
            <a:xfrm>
              <a:off x="8562482" y="4515722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8C80FD-58EC-F54B-9542-6EFB95D72E79}"/>
                </a:ext>
              </a:extLst>
            </p:cNvPr>
            <p:cNvSpPr txBox="1"/>
            <p:nvPr/>
          </p:nvSpPr>
          <p:spPr>
            <a:xfrm>
              <a:off x="9373341" y="451680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DF4BAC-3BC9-594B-A16C-A5A9A7CACFDE}"/>
                </a:ext>
              </a:extLst>
            </p:cNvPr>
            <p:cNvSpPr txBox="1"/>
            <p:nvPr/>
          </p:nvSpPr>
          <p:spPr>
            <a:xfrm>
              <a:off x="10237995" y="4516810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928A79-F432-0C44-957D-6CE7FEFF3C44}"/>
                </a:ext>
              </a:extLst>
            </p:cNvPr>
            <p:cNvSpPr txBox="1"/>
            <p:nvPr/>
          </p:nvSpPr>
          <p:spPr>
            <a:xfrm>
              <a:off x="11076141" y="452550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CF58BA7-B1FA-5F4E-8341-9CAA010535C6}"/>
              </a:ext>
            </a:extLst>
          </p:cNvPr>
          <p:cNvSpPr txBox="1"/>
          <p:nvPr/>
        </p:nvSpPr>
        <p:spPr>
          <a:xfrm>
            <a:off x="2468689" y="4626961"/>
            <a:ext cx="36901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53BF6E-05EA-3D46-A8CF-A6E26B6CCA94}"/>
              </a:ext>
            </a:extLst>
          </p:cNvPr>
          <p:cNvGrpSpPr/>
          <p:nvPr/>
        </p:nvGrpSpPr>
        <p:grpSpPr>
          <a:xfrm>
            <a:off x="2832749" y="3033742"/>
            <a:ext cx="6372152" cy="1632824"/>
            <a:chOff x="2832749" y="3033742"/>
            <a:chExt cx="6372152" cy="163282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540E5DA-0358-D64F-B06F-D2499578CB0E}"/>
                </a:ext>
              </a:extLst>
            </p:cNvPr>
            <p:cNvCxnSpPr>
              <a:cxnSpLocks/>
            </p:cNvCxnSpPr>
            <p:nvPr/>
          </p:nvCxnSpPr>
          <p:spPr>
            <a:xfrm>
              <a:off x="2832749" y="3054716"/>
              <a:ext cx="542011" cy="159275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B3B9DA0-92F9-8847-A3B1-D7A181321E00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>
              <a:off x="3627511" y="3073809"/>
              <a:ext cx="542011" cy="159275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EC4480F-B8C1-FA4B-8A3F-B21EF0E8B7D2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4482942" y="3073809"/>
              <a:ext cx="542011" cy="159275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0E0C49B-509C-0240-AF29-480374943257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>
              <a:off x="5345664" y="3072304"/>
              <a:ext cx="534720" cy="1594262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4C643568-F2E2-D94B-8DA2-769A01537F7D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6207731" y="3042225"/>
              <a:ext cx="483511" cy="1605248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2445997-A107-DE41-B64E-7BEA597D1074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7058948" y="3033742"/>
              <a:ext cx="443153" cy="1614818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C1AD7A9-FF59-914D-8C5D-7C37FDC3E27A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>
              <a:off x="7786920" y="3047210"/>
              <a:ext cx="579835" cy="1601351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7B218A-3CFB-B047-A113-8B16E3B43972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516968" y="3040737"/>
              <a:ext cx="687933" cy="1616523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3B8B25-2D65-D640-B0F9-C0A610BD541E}"/>
              </a:ext>
            </a:extLst>
          </p:cNvPr>
          <p:cNvGrpSpPr/>
          <p:nvPr/>
        </p:nvGrpSpPr>
        <p:grpSpPr>
          <a:xfrm>
            <a:off x="2381461" y="5118925"/>
            <a:ext cx="1710725" cy="795252"/>
            <a:chOff x="1704696" y="4945815"/>
            <a:chExt cx="1710725" cy="79525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10F9862-D066-3F4F-B3E8-E91CDE868CDB}"/>
                </a:ext>
              </a:extLst>
            </p:cNvPr>
            <p:cNvSpPr txBox="1"/>
            <p:nvPr/>
          </p:nvSpPr>
          <p:spPr>
            <a:xfrm>
              <a:off x="1704696" y="5371735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Replicate MSB</a:t>
              </a:r>
            </a:p>
          </p:txBody>
        </p:sp>
        <p:sp>
          <p:nvSpPr>
            <p:cNvPr id="112" name="Right Brace 111">
              <a:extLst>
                <a:ext uri="{FF2B5EF4-FFF2-40B4-BE49-F238E27FC236}">
                  <a16:creationId xmlns:a16="http://schemas.microsoft.com/office/drawing/2014/main" id="{71C9F5C0-0679-E545-A23A-666BC6791771}"/>
                </a:ext>
              </a:extLst>
            </p:cNvPr>
            <p:cNvSpPr/>
            <p:nvPr/>
          </p:nvSpPr>
          <p:spPr>
            <a:xfrm rot="5400000">
              <a:off x="2100061" y="4592181"/>
              <a:ext cx="506200" cy="1213467"/>
            </a:xfrm>
            <a:prstGeom prst="rightBrace">
              <a:avLst>
                <a:gd name="adj1" fmla="val 8333"/>
                <a:gd name="adj2" fmla="val 5527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0E3A9FB-0EBD-874A-8420-F3760F6D433B}"/>
              </a:ext>
            </a:extLst>
          </p:cNvPr>
          <p:cNvGrpSpPr/>
          <p:nvPr/>
        </p:nvGrpSpPr>
        <p:grpSpPr>
          <a:xfrm>
            <a:off x="8995256" y="5218492"/>
            <a:ext cx="1870955" cy="1231447"/>
            <a:chOff x="8281823" y="5030988"/>
            <a:chExt cx="1870955" cy="1231447"/>
          </a:xfrm>
        </p:grpSpPr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B84414EC-A5FD-2642-8FD4-191BB573415E}"/>
                </a:ext>
              </a:extLst>
            </p:cNvPr>
            <p:cNvSpPr/>
            <p:nvPr/>
          </p:nvSpPr>
          <p:spPr>
            <a:xfrm rot="5400000">
              <a:off x="8335805" y="4977006"/>
              <a:ext cx="400449" cy="508414"/>
            </a:xfrm>
            <a:prstGeom prst="rightBrace">
              <a:avLst>
                <a:gd name="adj1" fmla="val 8333"/>
                <a:gd name="adj2" fmla="val 5527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63D4BE-2DA3-3E4E-8A12-1FF2E5C7584C}"/>
                </a:ext>
              </a:extLst>
            </p:cNvPr>
            <p:cNvSpPr txBox="1"/>
            <p:nvPr/>
          </p:nvSpPr>
          <p:spPr>
            <a:xfrm>
              <a:off x="8445259" y="5431438"/>
              <a:ext cx="17075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Carry Bit</a:t>
              </a:r>
            </a:p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“bit bucket”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46C90F-346A-0F45-A2D4-EDEE82C58877}"/>
              </a:ext>
            </a:extLst>
          </p:cNvPr>
          <p:cNvGrpSpPr/>
          <p:nvPr/>
        </p:nvGrpSpPr>
        <p:grpSpPr>
          <a:xfrm>
            <a:off x="2333891" y="5310793"/>
            <a:ext cx="6569095" cy="1405091"/>
            <a:chOff x="1620458" y="5123289"/>
            <a:chExt cx="6569095" cy="140509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9DD406D-6AB0-0D4D-9C29-4F9997FC2EF2}"/>
                </a:ext>
              </a:extLst>
            </p:cNvPr>
            <p:cNvSpPr txBox="1"/>
            <p:nvPr/>
          </p:nvSpPr>
          <p:spPr>
            <a:xfrm>
              <a:off x="3831433" y="6159048"/>
              <a:ext cx="2014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Final 8-digit Value</a:t>
              </a:r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A7D3FF98-4A0A-A245-9428-5C1D2E51CF52}"/>
                </a:ext>
              </a:extLst>
            </p:cNvPr>
            <p:cNvSpPr/>
            <p:nvPr/>
          </p:nvSpPr>
          <p:spPr>
            <a:xfrm rot="5400000">
              <a:off x="4335433" y="2408314"/>
              <a:ext cx="1139146" cy="6569095"/>
            </a:xfrm>
            <a:prstGeom prst="rightBrace">
              <a:avLst>
                <a:gd name="adj1" fmla="val 8333"/>
                <a:gd name="adj2" fmla="val 50698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D89FEF-43DE-874E-BA74-3BC8DD4677AC}"/>
              </a:ext>
            </a:extLst>
          </p:cNvPr>
          <p:cNvGrpSpPr/>
          <p:nvPr/>
        </p:nvGrpSpPr>
        <p:grpSpPr>
          <a:xfrm>
            <a:off x="1804033" y="1675856"/>
            <a:ext cx="7578377" cy="995538"/>
            <a:chOff x="1051645" y="1263925"/>
            <a:chExt cx="7578377" cy="99553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0E51D9A-CEEF-3F4F-B4FF-9D7837962655}"/>
                </a:ext>
              </a:extLst>
            </p:cNvPr>
            <p:cNvSpPr txBox="1"/>
            <p:nvPr/>
          </p:nvSpPr>
          <p:spPr>
            <a:xfrm>
              <a:off x="3707457" y="1372915"/>
              <a:ext cx="22621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Initial 8-digit Value</a:t>
              </a:r>
            </a:p>
          </p:txBody>
        </p:sp>
        <p:sp>
          <p:nvSpPr>
            <p:cNvPr id="110" name="Right Brace 109">
              <a:extLst>
                <a:ext uri="{FF2B5EF4-FFF2-40B4-BE49-F238E27FC236}">
                  <a16:creationId xmlns:a16="http://schemas.microsoft.com/office/drawing/2014/main" id="{1201CAF8-494C-DC45-BDFA-14EAA9F65921}"/>
                </a:ext>
              </a:extLst>
            </p:cNvPr>
            <p:cNvSpPr/>
            <p:nvPr/>
          </p:nvSpPr>
          <p:spPr>
            <a:xfrm rot="16200000">
              <a:off x="4594831" y="-1255917"/>
              <a:ext cx="461664" cy="6569095"/>
            </a:xfrm>
            <a:prstGeom prst="rightBrace">
              <a:avLst>
                <a:gd name="adj1" fmla="val 8333"/>
                <a:gd name="adj2" fmla="val 50352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79EB480-E6EC-CB40-B4FF-F9FD4F0E89F9}"/>
                </a:ext>
              </a:extLst>
            </p:cNvPr>
            <p:cNvSpPr txBox="1"/>
            <p:nvPr/>
          </p:nvSpPr>
          <p:spPr>
            <a:xfrm>
              <a:off x="1051645" y="1263925"/>
              <a:ext cx="17748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Most significant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Digit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AA027E-8323-1943-A5F7-BA093517380E}"/>
                </a:ext>
              </a:extLst>
            </p:cNvPr>
            <p:cNvSpPr txBox="1"/>
            <p:nvPr/>
          </p:nvSpPr>
          <p:spPr>
            <a:xfrm>
              <a:off x="6712991" y="1325234"/>
              <a:ext cx="1917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Least significant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digit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1F3C54A-74D9-AC4C-BF0C-8736116815B9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4A43F-F5DF-931A-4558-0E898F966CEE}"/>
              </a:ext>
            </a:extLst>
          </p:cNvPr>
          <p:cNvSpPr txBox="1"/>
          <p:nvPr/>
        </p:nvSpPr>
        <p:spPr>
          <a:xfrm>
            <a:off x="65886" y="3248083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Binary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Positive Number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F1D9F1D-9DAC-99EF-3254-6AE1C75DC6D7}"/>
              </a:ext>
            </a:extLst>
          </p:cNvPr>
          <p:cNvCxnSpPr>
            <a:cxnSpLocks/>
          </p:cNvCxnSpPr>
          <p:nvPr/>
        </p:nvCxnSpPr>
        <p:spPr>
          <a:xfrm flipH="1">
            <a:off x="2645469" y="3027570"/>
            <a:ext cx="19199" cy="1599391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CBF93F2-0C60-4909-14B4-9BE8078B55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2166" y="583885"/>
            <a:ext cx="5681700" cy="102212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9024D23-3378-6FE6-6507-2F55A776E679}"/>
              </a:ext>
            </a:extLst>
          </p:cNvPr>
          <p:cNvSpPr txBox="1"/>
          <p:nvPr/>
        </p:nvSpPr>
        <p:spPr>
          <a:xfrm>
            <a:off x="3165048" y="4634361"/>
            <a:ext cx="36901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6853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1" grpId="0" animBg="1"/>
      <p:bldP spid="56" grpId="0"/>
      <p:bldP spid="5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0B3-E937-BD48-B2BD-F2FDF57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</p:spPr>
        <p:txBody>
          <a:bodyPr/>
          <a:lstStyle/>
          <a:p>
            <a:r>
              <a:rPr lang="en-US" dirty="0"/>
              <a:t>Number ranges: </a:t>
            </a:r>
            <a:r>
              <a:rPr lang="en-US" dirty="0" err="1"/>
              <a:t>limits.h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ACFB-459C-FE47-A20C-1132FD4E82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1514" y="802887"/>
            <a:ext cx="11435372" cy="578476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include file </a:t>
            </a:r>
            <a:r>
              <a:rPr lang="en-US" i="1" dirty="0">
                <a:solidFill>
                  <a:schemeClr val="accent1"/>
                </a:solidFill>
              </a:rPr>
              <a:t>&lt;</a:t>
            </a:r>
            <a:r>
              <a:rPr lang="en-US" i="1" dirty="0" err="1">
                <a:solidFill>
                  <a:schemeClr val="accent1"/>
                </a:solidFill>
              </a:rPr>
              <a:t>limits.h</a:t>
            </a:r>
            <a:r>
              <a:rPr lang="en-US" i="1" dirty="0">
                <a:solidFill>
                  <a:schemeClr val="accent1"/>
                </a:solidFill>
              </a:rPr>
              <a:t>&gt;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defines various symbolic names where the names represent the </a:t>
            </a:r>
            <a:r>
              <a:rPr lang="en-US" dirty="0">
                <a:solidFill>
                  <a:schemeClr val="accent1"/>
                </a:solidFill>
              </a:rPr>
              <a:t>various limits on resources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that the implementation imposes on applications;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standard C </a:t>
            </a:r>
            <a:r>
              <a:rPr lang="en-US" dirty="0">
                <a:solidFill>
                  <a:srgbClr val="0070C0"/>
                </a:solidFill>
              </a:rPr>
              <a:t>integer types were intended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 allow code to be </a:t>
            </a:r>
            <a:r>
              <a:rPr lang="en-US" dirty="0">
                <a:solidFill>
                  <a:srgbClr val="0070C0"/>
                </a:solidFill>
              </a:rPr>
              <a:t>portable among machines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different inherent data sizes (word sizes),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 each type may have </a:t>
            </a:r>
            <a:r>
              <a:rPr lang="en-US" dirty="0">
                <a:solidFill>
                  <a:schemeClr val="accent5"/>
                </a:solidFill>
              </a:rPr>
              <a:t>different range of numbers on different machines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27B697-ED19-8249-9C62-4779D4868D5F}"/>
              </a:ext>
            </a:extLst>
          </p:cNvPr>
          <p:cNvGraphicFramePr>
            <a:graphicFrameLocks noGrp="1"/>
          </p:cNvGraphicFramePr>
          <p:nvPr/>
        </p:nvGraphicFramePr>
        <p:xfrm>
          <a:off x="1960012" y="1705836"/>
          <a:ext cx="7557288" cy="1723164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955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3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5243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  <a:gridCol w="1892691">
                  <a:extLst>
                    <a:ext uri="{9D8B030D-6E8A-4147-A177-3AD203B41FA5}">
                      <a16:colId xmlns:a16="http://schemas.microsoft.com/office/drawing/2014/main" val="3469234517"/>
                    </a:ext>
                  </a:extLst>
                </a:gridCol>
              </a:tblGrid>
              <a:tr h="46893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Roboto Regular" charset="0"/>
                          <a:ea typeface="Roboto Regular" charset="0"/>
                          <a:cs typeface="Roboto Regular" charset="0"/>
                        </a:rPr>
                        <a:t>C Data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Roboto Regular" charset="0"/>
                          <a:ea typeface="Roboto Regular" charset="0"/>
                          <a:cs typeface="Roboto Regular" charset="0"/>
                        </a:rPr>
                        <a:t>signed 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Roboto Regular" charset="0"/>
                          <a:ea typeface="Roboto Regular" charset="0"/>
                          <a:cs typeface="Roboto Regular" charset="0"/>
                        </a:rPr>
                        <a:t>signed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Roboto Regular" charset="0"/>
                          <a:ea typeface="Roboto Regular" charset="0"/>
                          <a:cs typeface="Roboto Regular" charset="0"/>
                        </a:rPr>
                        <a:t>unsigned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593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char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SCHAR_MIN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SCHAR_MAX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UCHAR_MAX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544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SHRT_MIN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SHRT_MAX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USHRT_MAX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544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INT_MIN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INT_MAX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UINT_MAX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16544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long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LONG_MIN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LONG_MAX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onymous Pro" panose="02060609030202000504" pitchFamily="49" charset="0"/>
                          <a:cs typeface="Courier New" panose="02070309020205020404" pitchFamily="49" charset="0"/>
                        </a:rPr>
                        <a:t>ULONG_MAX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 Box 4">
            <a:extLst>
              <a:ext uri="{FF2B5EF4-FFF2-40B4-BE49-F238E27FC236}">
                <a16:creationId xmlns:a16="http://schemas.microsoft.com/office/drawing/2014/main" id="{36E098D5-8CB2-BC43-926A-E96A5B979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7747" y="3641168"/>
            <a:ext cx="5880789" cy="163121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limits.h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INT_MAX;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("Max int is: %d\n", 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EC5D1-4A04-ED47-9F57-7D0B7BEDFAD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1217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957151" cy="1014341"/>
            <a:chOff x="1870785" y="3547769"/>
            <a:chExt cx="7957151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450910" y="3625312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718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0177AB-2585-4E4F-8929-72439D500B9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6091" y="1210980"/>
            <a:ext cx="11611687" cy="231395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accent5"/>
                </a:solidFill>
              </a:rPr>
              <a:t>Excess, Bias (or offset) encoding </a:t>
            </a:r>
            <a:r>
              <a:rPr lang="en-US" sz="2200" dirty="0"/>
              <a:t>maps </a:t>
            </a:r>
            <a:r>
              <a:rPr lang="en-US" sz="2200" dirty="0">
                <a:solidFill>
                  <a:schemeClr val="accent1"/>
                </a:solidFill>
              </a:rPr>
              <a:t>negative numbers to an unsigned (positive) integer</a:t>
            </a:r>
            <a:r>
              <a:rPr lang="en-US" sz="2200" dirty="0"/>
              <a:t> range </a:t>
            </a:r>
            <a:r>
              <a:rPr lang="en-US" sz="2200" dirty="0">
                <a:solidFill>
                  <a:schemeClr val="accent1"/>
                </a:solidFill>
              </a:rPr>
              <a:t>by adding an offset number (</a:t>
            </a:r>
            <a:r>
              <a:rPr lang="en-US" sz="2200" dirty="0">
                <a:solidFill>
                  <a:srgbClr val="FF0000"/>
                </a:solidFill>
              </a:rPr>
              <a:t>called the bias</a:t>
            </a:r>
            <a:r>
              <a:rPr lang="en-US" sz="2200" dirty="0">
                <a:solidFill>
                  <a:schemeClr val="accent1"/>
                </a:solidFill>
              </a:rPr>
              <a:t>)  </a:t>
            </a:r>
            <a:r>
              <a:rPr lang="en-US" sz="2200" dirty="0"/>
              <a:t>to encode positive and negative numbers</a:t>
            </a:r>
          </a:p>
          <a:p>
            <a:pPr lvl="1"/>
            <a:r>
              <a:rPr lang="en-US" sz="2200" b="1" dirty="0">
                <a:solidFill>
                  <a:srgbClr val="FF0000"/>
                </a:solidFill>
              </a:rPr>
              <a:t>Most negative number maps to zero</a:t>
            </a:r>
            <a:r>
              <a:rPr lang="en-US" sz="2200" b="1" dirty="0">
                <a:solidFill>
                  <a:schemeClr val="accent5"/>
                </a:solidFill>
              </a:rPr>
              <a:t>,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</a:rPr>
              <a:t>most positive number maps to all 1's</a:t>
            </a:r>
          </a:p>
          <a:p>
            <a:r>
              <a:rPr lang="en-US" sz="2200" b="1" dirty="0"/>
              <a:t>For example: Say we have a number that is limited to </a:t>
            </a:r>
            <a:r>
              <a:rPr lang="en-US" sz="2200" dirty="0">
                <a:solidFill>
                  <a:srgbClr val="00B050"/>
                </a:solidFill>
              </a:rPr>
              <a:t>3 bits (0 to 7 unsigned)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46AEDA-2AD3-404B-B7A2-15E672813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74208"/>
          </a:xfrm>
        </p:spPr>
        <p:txBody>
          <a:bodyPr/>
          <a:lstStyle/>
          <a:p>
            <a:r>
              <a:rPr lang="en-US" dirty="0"/>
              <a:t>Excess N Bias Encoding Method</a:t>
            </a:r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1399975B-2411-2243-AF48-6EB3B1974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327591"/>
              </p:ext>
            </p:extLst>
          </p:nvPr>
        </p:nvGraphicFramePr>
        <p:xfrm>
          <a:off x="1234903" y="4178393"/>
          <a:ext cx="943413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823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Actual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-3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-2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-1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B90B2A9D-78C0-4740-BF76-8F97084F5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29331"/>
              </p:ext>
            </p:extLst>
          </p:nvPr>
        </p:nvGraphicFramePr>
        <p:xfrm>
          <a:off x="1234903" y="5235038"/>
          <a:ext cx="9434133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823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Biased Encoded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682BFDD-9A04-E246-BEB6-6552A6F78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90131"/>
              </p:ext>
            </p:extLst>
          </p:nvPr>
        </p:nvGraphicFramePr>
        <p:xfrm>
          <a:off x="1234903" y="4701344"/>
          <a:ext cx="943413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823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 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7FB0B8-B931-954D-AC07-357484B97B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242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0177AB-2585-4E4F-8929-72439D500B9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8" y="963659"/>
            <a:ext cx="11326828" cy="30846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Given a number in </a:t>
            </a:r>
            <a:r>
              <a:rPr lang="en-US" sz="2400" dirty="0">
                <a:solidFill>
                  <a:srgbClr val="00B050"/>
                </a:solidFill>
              </a:rPr>
              <a:t>E bits</a:t>
            </a:r>
            <a:r>
              <a:rPr lang="en-US" sz="2400" dirty="0"/>
              <a:t>, to </a:t>
            </a:r>
            <a:r>
              <a:rPr lang="en-US" sz="2400" dirty="0">
                <a:solidFill>
                  <a:srgbClr val="0070C0"/>
                </a:solidFill>
              </a:rPr>
              <a:t>divide the range in about 1/2  </a:t>
            </a:r>
            <a:r>
              <a:rPr lang="en-US" sz="2400" dirty="0"/>
              <a:t>the following is used: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5"/>
                </a:solidFill>
              </a:rPr>
              <a:t>	excess N bias </a:t>
            </a:r>
            <a:r>
              <a:rPr lang="en-US" sz="2400" dirty="0"/>
              <a:t>= </a:t>
            </a:r>
            <a:r>
              <a:rPr lang="en-US" sz="2400" b="1" dirty="0"/>
              <a:t>(2</a:t>
            </a:r>
            <a:r>
              <a:rPr lang="en-US" sz="2400" b="1" baseline="30000" dirty="0">
                <a:solidFill>
                  <a:srgbClr val="00B050"/>
                </a:solidFill>
              </a:rPr>
              <a:t>E</a:t>
            </a:r>
            <a:r>
              <a:rPr lang="en-US" sz="2400" b="1" baseline="30000" dirty="0"/>
              <a:t>-1</a:t>
            </a:r>
            <a:r>
              <a:rPr lang="en-US" sz="2400" b="1" dirty="0"/>
              <a:t> – 1)         </a:t>
            </a:r>
            <a:r>
              <a:rPr lang="en-US" sz="2400" i="1" dirty="0"/>
              <a:t>(this is just one of many bias formulas)</a:t>
            </a:r>
          </a:p>
          <a:p>
            <a:r>
              <a:rPr lang="en-US" sz="2400" b="1" dirty="0">
                <a:solidFill>
                  <a:schemeClr val="accent5"/>
                </a:solidFill>
              </a:rPr>
              <a:t>With this excess N Bias approach</a:t>
            </a:r>
            <a:r>
              <a:rPr lang="en-US" sz="2400" dirty="0">
                <a:solidFill>
                  <a:schemeClr val="accent5"/>
                </a:solidFill>
              </a:rPr>
              <a:t>: actual </a:t>
            </a:r>
            <a:r>
              <a:rPr lang="en-US" sz="2400" dirty="0"/>
              <a:t>numbers range from most negative to most positive is:  </a:t>
            </a:r>
            <a:r>
              <a:rPr lang="en-US" sz="2400" b="1" dirty="0">
                <a:solidFill>
                  <a:srgbClr val="0070C0"/>
                </a:solidFill>
              </a:rPr>
              <a:t>-(bias) to bias+1</a:t>
            </a:r>
            <a:endParaRPr lang="en-US" sz="2400" b="1" baseline="30000" dirty="0">
              <a:solidFill>
                <a:srgbClr val="0070C0"/>
              </a:solidFill>
            </a:endParaRPr>
          </a:p>
          <a:p>
            <a:r>
              <a:rPr lang="en-US" sz="2400" b="1" dirty="0"/>
              <a:t>So, for a number that is limited to </a:t>
            </a:r>
            <a:r>
              <a:rPr lang="en-US" sz="2400" dirty="0">
                <a:solidFill>
                  <a:srgbClr val="00B050"/>
                </a:solidFill>
              </a:rPr>
              <a:t>4 bits (0 to 15 unsigned)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Then</a:t>
            </a:r>
            <a:r>
              <a:rPr lang="en-US" sz="2400" dirty="0"/>
              <a:t> excess N </a:t>
            </a:r>
            <a:r>
              <a:rPr lang="en-US" sz="2400" dirty="0">
                <a:solidFill>
                  <a:schemeClr val="accent5"/>
                </a:solidFill>
              </a:rPr>
              <a:t>bias </a:t>
            </a:r>
            <a:r>
              <a:rPr lang="en-US" sz="2400" dirty="0"/>
              <a:t>= </a:t>
            </a:r>
            <a:r>
              <a:rPr lang="en-US" sz="2400" dirty="0">
                <a:solidFill>
                  <a:srgbClr val="00B050"/>
                </a:solidFill>
              </a:rPr>
              <a:t>2</a:t>
            </a:r>
            <a:r>
              <a:rPr lang="en-US" sz="2400" baseline="30000" dirty="0">
                <a:solidFill>
                  <a:srgbClr val="00B050"/>
                </a:solidFill>
              </a:rPr>
              <a:t>4-1</a:t>
            </a:r>
            <a:r>
              <a:rPr lang="en-US" sz="2400" dirty="0">
                <a:solidFill>
                  <a:srgbClr val="00B050"/>
                </a:solidFill>
              </a:rPr>
              <a:t> - 1 = 2</a:t>
            </a:r>
            <a:r>
              <a:rPr lang="en-US" sz="2400" baseline="30000" dirty="0">
                <a:solidFill>
                  <a:srgbClr val="00B050"/>
                </a:solidFill>
              </a:rPr>
              <a:t>3</a:t>
            </a:r>
            <a:r>
              <a:rPr lang="en-US" sz="2400" dirty="0">
                <a:solidFill>
                  <a:srgbClr val="00B050"/>
                </a:solidFill>
              </a:rPr>
              <a:t> - 1 </a:t>
            </a:r>
            <a:r>
              <a:rPr lang="en-US" sz="2400" dirty="0">
                <a:solidFill>
                  <a:srgbClr val="0070C0"/>
                </a:solidFill>
              </a:rPr>
              <a:t>= a bias of +7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46AEDA-2AD3-404B-B7A2-15E672813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51472" cy="574208"/>
          </a:xfrm>
        </p:spPr>
        <p:txBody>
          <a:bodyPr/>
          <a:lstStyle/>
          <a:p>
            <a:r>
              <a:rPr lang="en-US" dirty="0"/>
              <a:t>Excess Bias Encoding (As used in floating point numbers)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FB0B8-B931-954D-AC07-357484B97B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7DBD5479-67E9-4CAA-9085-01E8A3931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954576"/>
              </p:ext>
            </p:extLst>
          </p:nvPr>
        </p:nvGraphicFramePr>
        <p:xfrm>
          <a:off x="726932" y="4416572"/>
          <a:ext cx="10738136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929">
                  <a:extLst>
                    <a:ext uri="{9D8B030D-6E8A-4147-A177-3AD203B41FA5}">
                      <a16:colId xmlns:a16="http://schemas.microsoft.com/office/drawing/2014/main" val="2547058622"/>
                    </a:ext>
                  </a:extLst>
                </a:gridCol>
                <a:gridCol w="473735">
                  <a:extLst>
                    <a:ext uri="{9D8B030D-6E8A-4147-A177-3AD203B41FA5}">
                      <a16:colId xmlns:a16="http://schemas.microsoft.com/office/drawing/2014/main" val="2011004907"/>
                    </a:ext>
                  </a:extLst>
                </a:gridCol>
                <a:gridCol w="579010">
                  <a:extLst>
                    <a:ext uri="{9D8B030D-6E8A-4147-A177-3AD203B41FA5}">
                      <a16:colId xmlns:a16="http://schemas.microsoft.com/office/drawing/2014/main" val="3238705165"/>
                    </a:ext>
                  </a:extLst>
                </a:gridCol>
                <a:gridCol w="596555">
                  <a:extLst>
                    <a:ext uri="{9D8B030D-6E8A-4147-A177-3AD203B41FA5}">
                      <a16:colId xmlns:a16="http://schemas.microsoft.com/office/drawing/2014/main" val="2633298997"/>
                    </a:ext>
                  </a:extLst>
                </a:gridCol>
                <a:gridCol w="535146">
                  <a:extLst>
                    <a:ext uri="{9D8B030D-6E8A-4147-A177-3AD203B41FA5}">
                      <a16:colId xmlns:a16="http://schemas.microsoft.com/office/drawing/2014/main" val="2100180824"/>
                    </a:ext>
                  </a:extLst>
                </a:gridCol>
                <a:gridCol w="482556">
                  <a:extLst>
                    <a:ext uri="{9D8B030D-6E8A-4147-A177-3AD203B41FA5}">
                      <a16:colId xmlns:a16="http://schemas.microsoft.com/office/drawing/2014/main" val="281705507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4146070953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2623274364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2268936799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1265815344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3095114567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3188957814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1737826375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742124683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3576044607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4102204340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2079038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8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38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 encoded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96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4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2FD6D-0A49-5D42-8DB0-432B2E295BC0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788231"/>
                <a:ext cx="11604625" cy="330378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400" dirty="0"/>
                  <a:t>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2's compliment value </a:t>
                </a:r>
                <a:r>
                  <a:rPr lang="en-US" sz="2400" dirty="0"/>
                  <a:t>can be thought of as using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 slightly different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bias encoding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for negative numbers only (more negative values):  -</a:t>
                </a:r>
                <a:r>
                  <a:rPr lang="en-US" sz="2400" b="1" dirty="0"/>
                  <a:t>2</a:t>
                </a:r>
                <a:r>
                  <a:rPr lang="en-US" sz="2400" b="1" baseline="30000" dirty="0">
                    <a:solidFill>
                      <a:srgbClr val="00B050"/>
                    </a:solidFill>
                  </a:rPr>
                  <a:t>W</a:t>
                </a:r>
                <a:r>
                  <a:rPr lang="en-US" sz="2400" b="1" baseline="30000" dirty="0"/>
                  <a:t>-1</a:t>
                </a:r>
                <a:endParaRPr lang="en-US" sz="2400" b="1" dirty="0"/>
              </a:p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leftmost bit </a:t>
                </a:r>
                <a:r>
                  <a:rPr lang="en-US" sz="2400" dirty="0"/>
                  <a:t>is then interpreted as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decision to apply the bias </a:t>
                </a:r>
                <a:r>
                  <a:rPr lang="en-US" sz="2400" dirty="0"/>
                  <a:t>(if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1</a:t>
                </a:r>
                <a:r>
                  <a:rPr lang="en-US" sz="2400" dirty="0"/>
                  <a:t>) or not (if </a:t>
                </a:r>
                <a:r>
                  <a:rPr lang="en-US" sz="2400" dirty="0">
                    <a:solidFill>
                      <a:srgbClr val="00B050"/>
                    </a:solidFill>
                  </a:rPr>
                  <a:t>0</a:t>
                </a:r>
                <a:r>
                  <a:rPr lang="en-US" sz="2400" dirty="0"/>
                  <a:t>)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1</a:t>
                </a:r>
                <a:r>
                  <a:rPr lang="en-US" sz="2000" dirty="0"/>
                  <a:t> apply the bias</a:t>
                </a:r>
              </a:p>
              <a:p>
                <a:pPr lvl="1"/>
                <a:r>
                  <a:rPr lang="en-US" sz="2000" dirty="0">
                    <a:solidFill>
                      <a:srgbClr val="00B050"/>
                    </a:solidFill>
                  </a:rPr>
                  <a:t>0</a:t>
                </a:r>
                <a:r>
                  <a:rPr lang="en-US" sz="2000" dirty="0"/>
                  <a:t> do not apply the bias</a:t>
                </a:r>
              </a:p>
              <a:p>
                <a:r>
                  <a:rPr lang="en-US" sz="2400" dirty="0"/>
                  <a:t>For example, for a 4-bit number (w = 4) , the negative number bias weight would be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2FD6D-0A49-5D42-8DB0-432B2E295B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788231"/>
                <a:ext cx="11604625" cy="3303783"/>
              </a:xfrm>
              <a:blipFill>
                <a:blip r:embed="rId2"/>
                <a:stretch>
                  <a:fillRect l="-655" t="-382" b="-229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53740CD-DDB7-EB41-BF2B-863CFD49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Look at 2's Complement Encoding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ED95F-0495-6D48-B495-C4383AE37431}"/>
              </a:ext>
            </a:extLst>
          </p:cNvPr>
          <p:cNvSpPr txBox="1"/>
          <p:nvPr/>
        </p:nvSpPr>
        <p:spPr>
          <a:xfrm>
            <a:off x="1971422" y="6348710"/>
            <a:ext cx="965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Observe</a:t>
            </a:r>
            <a:r>
              <a:rPr lang="en-US" dirty="0"/>
              <a:t>: </a:t>
            </a:r>
            <a:r>
              <a:rPr lang="en-US" dirty="0">
                <a:solidFill>
                  <a:schemeClr val="tx2"/>
                </a:solidFill>
              </a:rPr>
              <a:t>adding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+1 makes the number more positive </a:t>
            </a:r>
            <a:r>
              <a:rPr lang="en-US" dirty="0"/>
              <a:t>for both negative and positive numbers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2C8F680D-9F04-F54E-9B82-92DAAE461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51475"/>
              </p:ext>
            </p:extLst>
          </p:nvPr>
        </p:nvGraphicFramePr>
        <p:xfrm>
          <a:off x="185661" y="4664887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3 bit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334501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3E3E5F9-B22E-4A45-9FEE-CDF86EF0D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981594"/>
              </p:ext>
            </p:extLst>
          </p:nvPr>
        </p:nvGraphicFramePr>
        <p:xfrm>
          <a:off x="185661" y="5869750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Actual</a:t>
                      </a:r>
                    </a:p>
                  </a:txBody>
                  <a:tcPr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-7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-6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-5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-2 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-1 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E77D4ED-2373-EE4C-B381-90844A3F1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004577"/>
              </p:ext>
            </p:extLst>
          </p:nvPr>
        </p:nvGraphicFramePr>
        <p:xfrm>
          <a:off x="185661" y="5473510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750186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38A19D2E-3F07-B642-90AB-EE22A863F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437664"/>
              </p:ext>
            </p:extLst>
          </p:nvPr>
        </p:nvGraphicFramePr>
        <p:xfrm>
          <a:off x="185661" y="5060572"/>
          <a:ext cx="1182067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decimal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987679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2BC94119-27D0-0749-9FCC-0E7F6D6B8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41028"/>
              </p:ext>
            </p:extLst>
          </p:nvPr>
        </p:nvGraphicFramePr>
        <p:xfrm>
          <a:off x="185661" y="4188688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2's </a:t>
                      </a:r>
                    </a:p>
                  </a:txBody>
                  <a:tcPr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000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001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010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011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100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101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110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111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001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010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011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101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110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111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7517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970032A-3596-B24D-8E63-EC7EDD55B81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578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1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FCDE1C-6D2A-FE4A-A86A-5B684AAB43F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88705" y="3634601"/>
            <a:ext cx="8229377" cy="27403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spcBef>
                <a:spcPct val="70000"/>
              </a:spcBef>
              <a:tabLst>
                <a:tab pos="4406900" algn="l"/>
              </a:tabLst>
            </a:pPr>
            <a:r>
              <a:rPr lang="en-US" sz="2400" i="1" dirty="0">
                <a:solidFill>
                  <a:srgbClr val="2C895B"/>
                </a:solidFill>
              </a:rPr>
              <a:t>Scientific Normalized form</a:t>
            </a:r>
            <a:r>
              <a:rPr lang="en-US" sz="2400" dirty="0">
                <a:solidFill>
                  <a:srgbClr val="2C895B"/>
                </a:solidFill>
              </a:rPr>
              <a:t>:  </a:t>
            </a:r>
          </a:p>
          <a:p>
            <a:pPr marL="0" indent="0">
              <a:spcBef>
                <a:spcPct val="70000"/>
              </a:spcBef>
              <a:buNone/>
              <a:tabLst>
                <a:tab pos="4406900" algn="l"/>
              </a:tabLst>
            </a:pPr>
            <a:r>
              <a:rPr lang="en-US" sz="2400" dirty="0">
                <a:solidFill>
                  <a:schemeClr val="accent5"/>
                </a:solidFill>
              </a:rPr>
              <a:t>              </a:t>
            </a:r>
            <a:r>
              <a:rPr lang="en-US" sz="2400" dirty="0">
                <a:solidFill>
                  <a:srgbClr val="2C895B"/>
                </a:solidFill>
              </a:rPr>
              <a:t>exactly one digit </a:t>
            </a:r>
            <a:r>
              <a:rPr lang="en-US" sz="2400" dirty="0"/>
              <a:t>(non-zero) to left of decimal point</a:t>
            </a:r>
          </a:p>
          <a:p>
            <a:pPr>
              <a:lnSpc>
                <a:spcPct val="110000"/>
              </a:lnSpc>
              <a:spcBef>
                <a:spcPts val="1800"/>
              </a:spcBef>
              <a:tabLst>
                <a:tab pos="4406900" algn="l"/>
              </a:tabLst>
            </a:pPr>
            <a:r>
              <a:rPr lang="en-US" sz="2400" dirty="0"/>
              <a:t>Alternatives to representing 1/1,000,000,000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tabLst>
                <a:tab pos="4406900" algn="l"/>
              </a:tabLst>
            </a:pPr>
            <a:r>
              <a:rPr lang="en-US" sz="2400" dirty="0">
                <a:solidFill>
                  <a:srgbClr val="FF0000"/>
                </a:solidFill>
              </a:rPr>
              <a:t>Normalized: 	1.0×10</a:t>
            </a:r>
            <a:r>
              <a:rPr lang="en-US" sz="2400" baseline="30000" dirty="0">
                <a:solidFill>
                  <a:srgbClr val="FF0000"/>
                </a:solidFill>
              </a:rPr>
              <a:t>-9</a:t>
            </a:r>
            <a:endParaRPr lang="en-US" sz="2400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tabLst>
                <a:tab pos="4406900" algn="l"/>
              </a:tabLst>
            </a:pPr>
            <a:r>
              <a:rPr lang="en-US" sz="2400" dirty="0">
                <a:solidFill>
                  <a:srgbClr val="2C895B"/>
                </a:solidFill>
              </a:rPr>
              <a:t>Not normalized: </a:t>
            </a:r>
            <a:r>
              <a:rPr lang="en-US" sz="2400" dirty="0"/>
              <a:t>	0.1×10</a:t>
            </a:r>
            <a:r>
              <a:rPr lang="en-US" sz="2400" baseline="30000" dirty="0"/>
              <a:t>-8</a:t>
            </a:r>
            <a:r>
              <a:rPr lang="en-US" sz="2400" dirty="0"/>
              <a:t>,      10.0×10</a:t>
            </a:r>
            <a:r>
              <a:rPr lang="en-US" sz="2400" baseline="30000" dirty="0"/>
              <a:t>-10</a:t>
            </a:r>
            <a:r>
              <a:rPr lang="en-US" sz="24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8196D5-A51E-3645-94D3-FD66974D9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Notation Decimal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A2DBD-770A-9B4C-840E-E9D5A01497E4}"/>
              </a:ext>
            </a:extLst>
          </p:cNvPr>
          <p:cNvGrpSpPr/>
          <p:nvPr/>
        </p:nvGrpSpPr>
        <p:grpSpPr>
          <a:xfrm>
            <a:off x="1971999" y="1160396"/>
            <a:ext cx="7277103" cy="2179827"/>
            <a:chOff x="548640" y="1216152"/>
            <a:chExt cx="7277103" cy="2179827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955C1D2C-20CE-524C-890A-76DEAE1FE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545" y="2074281"/>
              <a:ext cx="2433358" cy="4735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+6.02</a:t>
              </a:r>
              <a:r>
                <a:rPr lang="en-US" sz="3200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× 10</a:t>
              </a:r>
              <a:r>
                <a:rPr lang="en-US" sz="3200" b="1" baseline="30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  <a:endPara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3A70F200-0DD6-1F40-8991-E4180B56F4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4603" y="2511552"/>
              <a:ext cx="2498726" cy="854076"/>
              <a:chOff x="2688" y="1296"/>
              <a:chExt cx="1574" cy="538"/>
            </a:xfrm>
          </p:grpSpPr>
          <p:sp>
            <p:nvSpPr>
              <p:cNvPr id="20" name="Rectangle 5">
                <a:extLst>
                  <a:ext uri="{FF2B5EF4-FFF2-40B4-BE49-F238E27FC236}">
                    <a16:creationId xmlns:a16="http://schemas.microsoft.com/office/drawing/2014/main" id="{F8DFF319-F4E9-FC40-8332-78669BB8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1536"/>
                <a:ext cx="1334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radix (base)</a:t>
                </a:r>
              </a:p>
            </p:txBody>
          </p:sp>
          <p:sp>
            <p:nvSpPr>
              <p:cNvPr id="21" name="Line 6">
                <a:extLst>
                  <a:ext uri="{FF2B5EF4-FFF2-40B4-BE49-F238E27FC236}">
                    <a16:creationId xmlns:a16="http://schemas.microsoft.com/office/drawing/2014/main" id="{C00BE4D0-A374-7C44-8D8B-D480F6DC4E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1296"/>
                <a:ext cx="232" cy="280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06E5A31F-1F3E-0840-8082-147837766E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1472" y="2465703"/>
              <a:ext cx="2468563" cy="930276"/>
              <a:chOff x="899" y="1296"/>
              <a:chExt cx="1555" cy="586"/>
            </a:xfrm>
          </p:grpSpPr>
          <p:sp>
            <p:nvSpPr>
              <p:cNvPr id="18" name="Rectangle 8">
                <a:extLst>
                  <a:ext uri="{FF2B5EF4-FFF2-40B4-BE49-F238E27FC236}">
                    <a16:creationId xmlns:a16="http://schemas.microsoft.com/office/drawing/2014/main" id="{BA59F9F5-C46C-8647-9BFF-9A11BB650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" y="1584"/>
                <a:ext cx="1555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decimal point</a:t>
                </a:r>
              </a:p>
            </p:txBody>
          </p:sp>
          <p:sp>
            <p:nvSpPr>
              <p:cNvPr id="19" name="Line 9">
                <a:extLst>
                  <a:ext uri="{FF2B5EF4-FFF2-40B4-BE49-F238E27FC236}">
                    <a16:creationId xmlns:a16="http://schemas.microsoft.com/office/drawing/2014/main" id="{ECD5531D-0A36-FC41-B264-849E065295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9" y="12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6E1F72B5-BF5A-F247-89F8-981D6A9B5A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9242" y="1216152"/>
              <a:ext cx="2476501" cy="911224"/>
              <a:chOff x="3024" y="523"/>
              <a:chExt cx="1560" cy="574"/>
            </a:xfrm>
          </p:grpSpPr>
          <p:sp>
            <p:nvSpPr>
              <p:cNvPr id="14" name="Line 15">
                <a:extLst>
                  <a:ext uri="{FF2B5EF4-FFF2-40B4-BE49-F238E27FC236}">
                    <a16:creationId xmlns:a16="http://schemas.microsoft.com/office/drawing/2014/main" id="{67F221DC-DC03-3947-A4CB-699B0F8D9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4" y="912"/>
                <a:ext cx="461" cy="185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" name="Group 16">
                <a:extLst>
                  <a:ext uri="{FF2B5EF4-FFF2-40B4-BE49-F238E27FC236}">
                    <a16:creationId xmlns:a16="http://schemas.microsoft.com/office/drawing/2014/main" id="{7B35BDDD-44DD-2D4D-8EB3-466557402B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523"/>
                <a:ext cx="1176" cy="538"/>
                <a:chOff x="3408" y="523"/>
                <a:chExt cx="1176" cy="538"/>
              </a:xfrm>
            </p:grpSpPr>
            <p:sp>
              <p:nvSpPr>
                <p:cNvPr id="16" name="Rectangle 17">
                  <a:extLst>
                    <a:ext uri="{FF2B5EF4-FFF2-40B4-BE49-F238E27FC236}">
                      <a16:creationId xmlns:a16="http://schemas.microsoft.com/office/drawing/2014/main" id="{010DACC3-E7B9-0444-B192-B01EC0CDE0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6" y="763"/>
                  <a:ext cx="1098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exponent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" name="Rectangle 18">
                  <a:extLst>
                    <a:ext uri="{FF2B5EF4-FFF2-40B4-BE49-F238E27FC236}">
                      <a16:creationId xmlns:a16="http://schemas.microsoft.com/office/drawing/2014/main" id="{ADC43F16-6577-1E40-84E5-BF685AA709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523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F4781C1-32EB-EC43-9C0A-E8B609F179F9}"/>
                </a:ext>
              </a:extLst>
            </p:cNvPr>
            <p:cNvGrpSpPr/>
            <p:nvPr/>
          </p:nvGrpSpPr>
          <p:grpSpPr>
            <a:xfrm>
              <a:off x="548640" y="1224090"/>
              <a:ext cx="3733803" cy="913268"/>
              <a:chOff x="548640" y="1224090"/>
              <a:chExt cx="3733803" cy="913268"/>
            </a:xfrm>
          </p:grpSpPr>
          <p:grpSp>
            <p:nvGrpSpPr>
              <p:cNvPr id="10" name="Group 10">
                <a:extLst>
                  <a:ext uri="{FF2B5EF4-FFF2-40B4-BE49-F238E27FC236}">
                    <a16:creationId xmlns:a16="http://schemas.microsoft.com/office/drawing/2014/main" id="{336A0FE8-B406-B845-85D9-9470A24F6F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" y="1224090"/>
                <a:ext cx="3733803" cy="793751"/>
                <a:chOff x="0" y="528"/>
                <a:chExt cx="2352" cy="50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F23F53-623F-FF4D-A01C-7DED3A943B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1" y="730"/>
                  <a:ext cx="1041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mantissa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" name="Rectangle 13">
                  <a:extLst>
                    <a:ext uri="{FF2B5EF4-FFF2-40B4-BE49-F238E27FC236}">
                      <a16:creationId xmlns:a16="http://schemas.microsoft.com/office/drawing/2014/main" id="{DE94A678-64CA-2941-A027-F472E46DEE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28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AF013A3D-C560-0F4B-B4A9-D7A5C4BC68FF}"/>
                  </a:ext>
                </a:extLst>
              </p:cNvPr>
              <p:cNvSpPr/>
              <p:nvPr/>
            </p:nvSpPr>
            <p:spPr bwMode="auto">
              <a:xfrm rot="5400000">
                <a:off x="3565793" y="1634438"/>
                <a:ext cx="182880" cy="822960"/>
              </a:xfrm>
              <a:prstGeom prst="leftBrace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itchFamily="34" charset="0"/>
                </a:endParaRPr>
              </a:p>
            </p:txBody>
          </p:sp>
        </p:grp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0F50BF61-A0F0-C341-BBF2-0E452C437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621" y="2321034"/>
            <a:ext cx="806311" cy="4735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3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57E65290-7691-DF40-AA39-DE571FCCA9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46152" y="2282082"/>
            <a:ext cx="731887" cy="275716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headEnd type="triangle" w="med" len="med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BE4F38-D89D-214F-90D2-4E12E10C640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485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2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C0A-0724-6F46-BC8E-94B2E741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6" y="187692"/>
            <a:ext cx="10515600" cy="539547"/>
          </a:xfrm>
        </p:spPr>
        <p:txBody>
          <a:bodyPr/>
          <a:lstStyle/>
          <a:p>
            <a:r>
              <a:rPr lang="en-US" dirty="0"/>
              <a:t>Floating Point Number in a Byte (Not A Real Format)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79A468-769D-5C40-B819-8488F831DF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5179" y="2757398"/>
            <a:ext cx="11143622" cy="23573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/>
              <a:t>Mantissa encoding: = 1</a:t>
            </a:r>
            <a:r>
              <a:rPr lang="en-US" sz="2200" b="1" dirty="0">
                <a:solidFill>
                  <a:srgbClr val="0070C0"/>
                </a:solidFill>
              </a:rPr>
              <a:t>.[</a:t>
            </a:r>
            <a:r>
              <a:rPr lang="en-US" sz="2200" b="1" dirty="0" err="1">
                <a:solidFill>
                  <a:srgbClr val="0070C0"/>
                </a:solidFill>
              </a:rPr>
              <a:t>xxxx</a:t>
            </a:r>
            <a:r>
              <a:rPr lang="en-US" sz="2200" b="1" dirty="0">
                <a:solidFill>
                  <a:srgbClr val="0070C0"/>
                </a:solidFill>
              </a:rPr>
              <a:t>] encoded as an unsigned value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Exponent encoding: </a:t>
            </a:r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encoded as an unsigned value using bias encoding</a:t>
            </a:r>
          </a:p>
          <a:p>
            <a:pPr lvl="1"/>
            <a:r>
              <a:rPr lang="en-US" sz="2200" b="1" dirty="0"/>
              <a:t>Bias encoding </a:t>
            </a:r>
            <a:r>
              <a:rPr lang="en-US" sz="2200" dirty="0"/>
              <a:t>=  </a:t>
            </a:r>
            <a:r>
              <a:rPr lang="en-US" sz="2200" b="1" dirty="0"/>
              <a:t>(2</a:t>
            </a:r>
            <a:r>
              <a:rPr lang="en-US" sz="2200" b="1" baseline="30000" dirty="0">
                <a:solidFill>
                  <a:srgbClr val="00B050"/>
                </a:solidFill>
              </a:rPr>
              <a:t>E</a:t>
            </a:r>
            <a:r>
              <a:rPr lang="en-US" sz="2200" b="1" baseline="30000" dirty="0"/>
              <a:t>-1</a:t>
            </a:r>
            <a:r>
              <a:rPr lang="en-US" sz="2200" b="1" dirty="0"/>
              <a:t> – 1) 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for the bias we have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3-1</a:t>
            </a:r>
            <a:r>
              <a:rPr lang="en-US" sz="2200" dirty="0">
                <a:solidFill>
                  <a:srgbClr val="00B050"/>
                </a:solidFill>
              </a:rPr>
              <a:t> - 1 = 2</a:t>
            </a:r>
            <a:r>
              <a:rPr lang="en-US" sz="2200" baseline="30000" dirty="0">
                <a:solidFill>
                  <a:srgbClr val="00B050"/>
                </a:solidFill>
              </a:rPr>
              <a:t>2</a:t>
            </a:r>
            <a:r>
              <a:rPr lang="en-US" sz="2200" dirty="0">
                <a:solidFill>
                  <a:srgbClr val="00B050"/>
                </a:solidFill>
              </a:rPr>
              <a:t> - 1 </a:t>
            </a:r>
            <a:r>
              <a:rPr lang="en-US" sz="2200" dirty="0">
                <a:solidFill>
                  <a:srgbClr val="0070C0"/>
                </a:solidFill>
              </a:rPr>
              <a:t>= a bias of 3</a:t>
            </a:r>
            <a:endParaRPr lang="en-US" sz="2200" dirty="0"/>
          </a:p>
          <a:p>
            <a:pPr lvl="1"/>
            <a:r>
              <a:rPr lang="en-US" sz="2200" b="1" dirty="0">
                <a:solidFill>
                  <a:srgbClr val="00B050"/>
                </a:solidFill>
              </a:rPr>
              <a:t>With a Bias of 3</a:t>
            </a:r>
            <a:r>
              <a:rPr lang="en-US" sz="2200" dirty="0">
                <a:solidFill>
                  <a:schemeClr val="accent5"/>
                </a:solidFill>
              </a:rPr>
              <a:t>: </a:t>
            </a:r>
            <a:r>
              <a:rPr lang="en-US" sz="2200" dirty="0"/>
              <a:t>positive and negative numbers range: small to large is: 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-3 </a:t>
            </a:r>
            <a:r>
              <a:rPr lang="en-US" sz="2200" dirty="0">
                <a:solidFill>
                  <a:srgbClr val="00B050"/>
                </a:solidFill>
              </a:rPr>
              <a:t> to 2</a:t>
            </a:r>
            <a:r>
              <a:rPr lang="en-US" sz="2200" baseline="30000" dirty="0">
                <a:solidFill>
                  <a:srgbClr val="00B050"/>
                </a:solidFill>
              </a:rPr>
              <a:t>4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6D05EA-AD9C-3F47-9445-D188758EF4FB}"/>
              </a:ext>
            </a:extLst>
          </p:cNvPr>
          <p:cNvGrpSpPr/>
          <p:nvPr/>
        </p:nvGrpSpPr>
        <p:grpSpPr>
          <a:xfrm>
            <a:off x="2334640" y="947650"/>
            <a:ext cx="6802162" cy="1487500"/>
            <a:chOff x="1912610" y="677752"/>
            <a:chExt cx="6802162" cy="14875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854C48-3BA7-604C-8A51-2058806EEDAA}"/>
                </a:ext>
              </a:extLst>
            </p:cNvPr>
            <p:cNvGrpSpPr/>
            <p:nvPr/>
          </p:nvGrpSpPr>
          <p:grpSpPr>
            <a:xfrm>
              <a:off x="1912610" y="683036"/>
              <a:ext cx="6755063" cy="790357"/>
              <a:chOff x="2776797" y="3372547"/>
              <a:chExt cx="6755063" cy="79035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6CFB04-5DD7-5E41-9591-20125E84B1D7}"/>
                  </a:ext>
                </a:extLst>
              </p:cNvPr>
              <p:cNvSpPr txBox="1"/>
              <p:nvPr/>
            </p:nvSpPr>
            <p:spPr>
              <a:xfrm>
                <a:off x="2825915" y="3701239"/>
                <a:ext cx="1160895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sign bit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77D78-F371-A94E-92FD-ABC785995A4C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5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00B050"/>
                    </a:solidFill>
                  </a:rPr>
                  <a:t>exponent</a:t>
                </a:r>
                <a:r>
                  <a:rPr lang="en-US" sz="2400" dirty="0"/>
                  <a:t>     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AE264F-80A2-A743-A93F-7AECB9D13779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318537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 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141280-2FF7-3748-8CE3-39DC185A61A0}"/>
                  </a:ext>
                </a:extLst>
              </p:cNvPr>
              <p:cNvSpPr txBox="1"/>
              <p:nvPr/>
            </p:nvSpPr>
            <p:spPr>
              <a:xfrm>
                <a:off x="2776797" y="3374247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B34C13-9FA9-7A45-B31F-B1C61C173251}"/>
                  </a:ext>
                </a:extLst>
              </p:cNvPr>
              <p:cNvSpPr txBox="1"/>
              <p:nvPr/>
            </p:nvSpPr>
            <p:spPr>
              <a:xfrm>
                <a:off x="4516816" y="3378484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C15BAB-137A-444C-A409-75E3275D33EF}"/>
                  </a:ext>
                </a:extLst>
              </p:cNvPr>
              <p:cNvSpPr/>
              <p:nvPr/>
            </p:nvSpPr>
            <p:spPr>
              <a:xfrm>
                <a:off x="7417619" y="3372547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E2AE8C-3376-3540-AEA5-A4CE6F9AD3AB}"/>
                </a:ext>
              </a:extLst>
            </p:cNvPr>
            <p:cNvSpPr/>
            <p:nvPr/>
          </p:nvSpPr>
          <p:spPr>
            <a:xfrm>
              <a:off x="8413086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0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2DECF5-A3EE-1E47-8B35-5B38B6C9114F}"/>
                </a:ext>
              </a:extLst>
            </p:cNvPr>
            <p:cNvSpPr/>
            <p:nvPr/>
          </p:nvSpPr>
          <p:spPr>
            <a:xfrm>
              <a:off x="5302037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B2C4BD-EA42-834F-A1C6-80B440635E9A}"/>
                </a:ext>
              </a:extLst>
            </p:cNvPr>
            <p:cNvSpPr txBox="1"/>
            <p:nvPr/>
          </p:nvSpPr>
          <p:spPr>
            <a:xfrm>
              <a:off x="5036230" y="67990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728004-EF0D-7B40-A9E9-F4F0724FF699}"/>
                </a:ext>
              </a:extLst>
            </p:cNvPr>
            <p:cNvSpPr txBox="1"/>
            <p:nvPr/>
          </p:nvSpPr>
          <p:spPr>
            <a:xfrm>
              <a:off x="3121034" y="6777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B49355-CD49-D04F-9F2B-4F96ED703163}"/>
                </a:ext>
              </a:extLst>
            </p:cNvPr>
            <p:cNvSpPr txBox="1"/>
            <p:nvPr/>
          </p:nvSpPr>
          <p:spPr>
            <a:xfrm>
              <a:off x="2877273" y="6812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F9D0F5-8C2C-9D4C-8FAD-511CB937F13C}"/>
                </a:ext>
              </a:extLst>
            </p:cNvPr>
            <p:cNvSpPr/>
            <p:nvPr/>
          </p:nvSpPr>
          <p:spPr>
            <a:xfrm>
              <a:off x="4235879" y="1795920"/>
              <a:ext cx="2042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1 byte = 8 bits total </a:t>
              </a:r>
              <a:endParaRPr lang="en-US" dirty="0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C2B4186F-99A0-6741-BA36-A18AD02C87AF}"/>
                </a:ext>
              </a:extLst>
            </p:cNvPr>
            <p:cNvSpPr/>
            <p:nvPr/>
          </p:nvSpPr>
          <p:spPr>
            <a:xfrm rot="16200000">
              <a:off x="5123059" y="-1663479"/>
              <a:ext cx="392448" cy="669678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4" name="Table 10">
            <a:extLst>
              <a:ext uri="{FF2B5EF4-FFF2-40B4-BE49-F238E27FC236}">
                <a16:creationId xmlns:a16="http://schemas.microsoft.com/office/drawing/2014/main" id="{83509AF8-A6CE-C143-913A-72C812039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6144"/>
              </p:ext>
            </p:extLst>
          </p:nvPr>
        </p:nvGraphicFramePr>
        <p:xfrm>
          <a:off x="958891" y="5391913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Actual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25" name="Table 10">
            <a:extLst>
              <a:ext uri="{FF2B5EF4-FFF2-40B4-BE49-F238E27FC236}">
                <a16:creationId xmlns:a16="http://schemas.microsoft.com/office/drawing/2014/main" id="{5AF8F1DA-326D-5D4D-9A02-CDF75B388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772938"/>
              </p:ext>
            </p:extLst>
          </p:nvPr>
        </p:nvGraphicFramePr>
        <p:xfrm>
          <a:off x="958891" y="616592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Biased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8240A907-CCFD-A446-9AB1-39D64291F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409588"/>
              </p:ext>
            </p:extLst>
          </p:nvPr>
        </p:nvGraphicFramePr>
        <p:xfrm>
          <a:off x="958891" y="576824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 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3C80FAA-9D3A-0249-9429-7B32D0FEACB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368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2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C0A-0724-6F46-BC8E-94B2E741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02" y="176077"/>
            <a:ext cx="11289225" cy="487258"/>
          </a:xfrm>
        </p:spPr>
        <p:txBody>
          <a:bodyPr/>
          <a:lstStyle/>
          <a:p>
            <a:r>
              <a:rPr lang="en-US" dirty="0"/>
              <a:t>Floating Point Number (8-bits) Number Range: 2</a:t>
            </a:r>
            <a:r>
              <a:rPr lang="en-US" baseline="30000" dirty="0"/>
              <a:t>-3 </a:t>
            </a:r>
            <a:r>
              <a:rPr lang="en-US" dirty="0"/>
              <a:t> to 2</a:t>
            </a:r>
            <a:r>
              <a:rPr lang="en-US" baseline="30000" dirty="0"/>
              <a:t>4</a:t>
            </a:r>
            <a:r>
              <a:rPr lang="en-US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854C48-3BA7-604C-8A51-2058806EEDAA}"/>
              </a:ext>
            </a:extLst>
          </p:cNvPr>
          <p:cNvGrpSpPr/>
          <p:nvPr/>
        </p:nvGrpSpPr>
        <p:grpSpPr>
          <a:xfrm>
            <a:off x="122455" y="642776"/>
            <a:ext cx="6705945" cy="830998"/>
            <a:chOff x="2825915" y="3331906"/>
            <a:chExt cx="6705945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6CFB04-5DD7-5E41-9591-20125E84B1D7}"/>
                </a:ext>
              </a:extLst>
            </p:cNvPr>
            <p:cNvSpPr txBox="1"/>
            <p:nvPr/>
          </p:nvSpPr>
          <p:spPr>
            <a:xfrm>
              <a:off x="2825915" y="3701239"/>
              <a:ext cx="1160895" cy="46166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sign bit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177D78-F371-A94E-92FD-ABC785995A4C}"/>
                </a:ext>
              </a:extLst>
            </p:cNvPr>
            <p:cNvSpPr txBox="1"/>
            <p:nvPr/>
          </p:nvSpPr>
          <p:spPr>
            <a:xfrm>
              <a:off x="4033909" y="3701239"/>
              <a:ext cx="2132315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</a:t>
              </a:r>
              <a:r>
                <a:rPr lang="en-US" sz="2400" dirty="0">
                  <a:solidFill>
                    <a:srgbClr val="00B050"/>
                  </a:solidFill>
                </a:rPr>
                <a:t>exponent</a:t>
              </a:r>
              <a:r>
                <a:rPr lang="en-US" sz="2400" dirty="0"/>
                <a:t>    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AE264F-80A2-A743-A93F-7AECB9D13779}"/>
                </a:ext>
              </a:extLst>
            </p:cNvPr>
            <p:cNvSpPr txBox="1"/>
            <p:nvPr/>
          </p:nvSpPr>
          <p:spPr>
            <a:xfrm>
              <a:off x="6213323" y="3701238"/>
              <a:ext cx="3318537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492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          </a:t>
              </a:r>
              <a:r>
                <a:rPr lang="en-US" sz="2400" dirty="0">
                  <a:solidFill>
                    <a:srgbClr val="0070C0"/>
                  </a:solidFill>
                </a:rPr>
                <a:t>fraction     </a:t>
              </a:r>
              <a:r>
                <a:rPr lang="en-US" sz="2400" dirty="0"/>
                <a:t>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141280-2FF7-3748-8CE3-39DC185A61A0}"/>
                </a:ext>
              </a:extLst>
            </p:cNvPr>
            <p:cNvSpPr txBox="1"/>
            <p:nvPr/>
          </p:nvSpPr>
          <p:spPr>
            <a:xfrm>
              <a:off x="2922038" y="3355050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 = 1 bit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B34C13-9FA9-7A45-B31F-B1C61C173251}"/>
                </a:ext>
              </a:extLst>
            </p:cNvPr>
            <p:cNvSpPr txBox="1"/>
            <p:nvPr/>
          </p:nvSpPr>
          <p:spPr>
            <a:xfrm>
              <a:off x="4652672" y="3331906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E = 3 bits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C15BAB-137A-444C-A409-75E3275D33EF}"/>
                </a:ext>
              </a:extLst>
            </p:cNvPr>
            <p:cNvSpPr/>
            <p:nvPr/>
          </p:nvSpPr>
          <p:spPr>
            <a:xfrm>
              <a:off x="7482934" y="335246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M = 4 bits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6D7F83-4DA8-9749-9C6A-C69071E950F9}"/>
              </a:ext>
            </a:extLst>
          </p:cNvPr>
          <p:cNvGrpSpPr/>
          <p:nvPr/>
        </p:nvGrpSpPr>
        <p:grpSpPr>
          <a:xfrm>
            <a:off x="184679" y="1705857"/>
            <a:ext cx="11447120" cy="1036223"/>
            <a:chOff x="184679" y="1705857"/>
            <a:chExt cx="11447120" cy="103622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6F3C666-7610-FA47-813B-0626331C1CE7}"/>
                </a:ext>
              </a:extLst>
            </p:cNvPr>
            <p:cNvGrpSpPr/>
            <p:nvPr/>
          </p:nvGrpSpPr>
          <p:grpSpPr>
            <a:xfrm>
              <a:off x="184679" y="1705857"/>
              <a:ext cx="6845711" cy="840591"/>
              <a:chOff x="2860320" y="3331906"/>
              <a:chExt cx="6845711" cy="84059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645CC8-CCAB-E140-8E58-84AF83D1C385}"/>
                  </a:ext>
                </a:extLst>
              </p:cNvPr>
              <p:cNvSpPr txBox="1"/>
              <p:nvPr/>
            </p:nvSpPr>
            <p:spPr>
              <a:xfrm>
                <a:off x="2860320" y="3710832"/>
                <a:ext cx="1160895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83D6E7-20E6-9043-BC1C-B1FA8D80E9C7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000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0D88A6-9207-1D4C-BDF4-F5E0F767CFC5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0000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FD5BE8-9AD7-CC40-B53D-B6139CAD89AC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E8CFEA-5576-6942-B4B2-F42E7028F30F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30A396-EF97-A146-9C87-D97726D0A2BA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EB82D1-D3E5-4F4A-92CA-D61E20581226}"/>
                </a:ext>
              </a:extLst>
            </p:cNvPr>
            <p:cNvSpPr/>
            <p:nvPr/>
          </p:nvSpPr>
          <p:spPr>
            <a:xfrm>
              <a:off x="7163909" y="2095749"/>
              <a:ext cx="446789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0.0 </a:t>
              </a:r>
              <a:r>
                <a:rPr lang="en-US" b="1" u="sng" dirty="0">
                  <a:solidFill>
                    <a:srgbClr val="7030A0"/>
                  </a:solidFill>
                </a:rPr>
                <a:t>Special case</a:t>
              </a:r>
              <a:r>
                <a:rPr lang="en-US" b="1" dirty="0">
                  <a:solidFill>
                    <a:srgbClr val="7030A0"/>
                  </a:solidFill>
                </a:rPr>
                <a:t> in this simple model</a:t>
              </a:r>
            </a:p>
            <a:p>
              <a:r>
                <a:rPr lang="en-US" b="1" dirty="0">
                  <a:solidFill>
                    <a:srgbClr val="7030A0"/>
                  </a:solidFill>
                </a:rPr>
                <a:t>      we </a:t>
              </a:r>
              <a:r>
                <a:rPr lang="en-US" b="1" u="sng" dirty="0">
                  <a:solidFill>
                    <a:srgbClr val="7030A0"/>
                  </a:solidFill>
                </a:rPr>
                <a:t>do not</a:t>
              </a:r>
              <a:r>
                <a:rPr lang="en-US" b="1" dirty="0">
                  <a:solidFill>
                    <a:srgbClr val="7030A0"/>
                  </a:solidFill>
                </a:rPr>
                <a:t> put back the “hidden bit”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35FA627-9F0C-0444-A68C-7431EF0AB4EB}"/>
              </a:ext>
            </a:extLst>
          </p:cNvPr>
          <p:cNvGrpSpPr/>
          <p:nvPr/>
        </p:nvGrpSpPr>
        <p:grpSpPr>
          <a:xfrm>
            <a:off x="184679" y="2820050"/>
            <a:ext cx="11640764" cy="856242"/>
            <a:chOff x="184679" y="2820050"/>
            <a:chExt cx="11640764" cy="85624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EE356AC-0DC6-E64F-BB82-A78E96958A33}"/>
                </a:ext>
              </a:extLst>
            </p:cNvPr>
            <p:cNvGrpSpPr/>
            <p:nvPr/>
          </p:nvGrpSpPr>
          <p:grpSpPr>
            <a:xfrm>
              <a:off x="184679" y="2820050"/>
              <a:ext cx="6880116" cy="830998"/>
              <a:chOff x="2825915" y="3331906"/>
              <a:chExt cx="6880116" cy="83099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9B2213-0346-5345-86E5-31EFB00FF56A}"/>
                  </a:ext>
                </a:extLst>
              </p:cNvPr>
              <p:cNvSpPr txBox="1"/>
              <p:nvPr/>
            </p:nvSpPr>
            <p:spPr>
              <a:xfrm>
                <a:off x="2825915" y="3701239"/>
                <a:ext cx="1186236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B6E7E2-1D87-8C45-9D09-7F53EA8872B3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000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0A197F-00B5-7D47-AF50-3F8D696C0BC2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0001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8C12BF-7431-8E44-868A-5BAFC1615DF3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18795A-3662-F545-9832-BD643D150C22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E79B664-92CD-E641-A34B-FC0F9024B692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0C696D1-C069-FE47-837B-DB94D07BB00E}"/>
                </a:ext>
              </a:extLst>
            </p:cNvPr>
            <p:cNvSpPr/>
            <p:nvPr/>
          </p:nvSpPr>
          <p:spPr>
            <a:xfrm>
              <a:off x="7054585" y="3029961"/>
              <a:ext cx="477085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Smallest Non-zero Positive</a:t>
              </a:r>
            </a:p>
            <a:p>
              <a:r>
                <a:rPr lang="en-US" b="1" dirty="0"/>
                <a:t>0.00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>
                  <a:solidFill>
                    <a:srgbClr val="0070C0"/>
                  </a:solidFill>
                </a:rPr>
                <a:t>0001</a:t>
              </a:r>
              <a:r>
                <a:rPr lang="en-US" b="1" dirty="0"/>
                <a:t> = 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/8 + 1/128 = 0.1328125 </a:t>
              </a:r>
              <a:r>
                <a:rPr lang="en-US" sz="1400" b="1" dirty="0"/>
                <a:t>base 10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778F34-CE58-8944-97B2-503FF805F999}"/>
              </a:ext>
            </a:extLst>
          </p:cNvPr>
          <p:cNvGrpSpPr/>
          <p:nvPr/>
        </p:nvGrpSpPr>
        <p:grpSpPr>
          <a:xfrm>
            <a:off x="209977" y="3931788"/>
            <a:ext cx="10970636" cy="855518"/>
            <a:chOff x="209977" y="3931788"/>
            <a:chExt cx="10970636" cy="85551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D16DE3-CA13-C146-9FDB-6B3F6B4E5473}"/>
                </a:ext>
              </a:extLst>
            </p:cNvPr>
            <p:cNvGrpSpPr/>
            <p:nvPr/>
          </p:nvGrpSpPr>
          <p:grpSpPr>
            <a:xfrm>
              <a:off x="209977" y="3931788"/>
              <a:ext cx="6880117" cy="830998"/>
              <a:chOff x="2825914" y="3331906"/>
              <a:chExt cx="6880117" cy="83099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C30A95-BB8A-CE40-9AE5-4A5DA9FAFF2C}"/>
                  </a:ext>
                </a:extLst>
              </p:cNvPr>
              <p:cNvSpPr txBox="1"/>
              <p:nvPr/>
            </p:nvSpPr>
            <p:spPr>
              <a:xfrm>
                <a:off x="2825914" y="3701239"/>
                <a:ext cx="1192779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0/1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E77DD9-CFC5-7C45-BFD0-A156F2A8977E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111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D1D934-F9E9-6141-B291-9938BFB8439A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1111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079AD4-8C37-5149-ABB4-AFFC16193B5A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4629BF5-8478-4945-A472-DACFCB852947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50BE4B-7CA4-7741-8617-8B3C06AF04D1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99E6363-8C25-A340-8994-6E4DB42BFAAD}"/>
                </a:ext>
              </a:extLst>
            </p:cNvPr>
            <p:cNvSpPr/>
            <p:nvPr/>
          </p:nvSpPr>
          <p:spPr>
            <a:xfrm>
              <a:off x="7129504" y="4140975"/>
              <a:ext cx="405110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Largest Positive/Negative</a:t>
              </a:r>
            </a:p>
            <a:p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.</a:t>
              </a:r>
              <a:r>
                <a:rPr lang="en-US" b="1" dirty="0">
                  <a:solidFill>
                    <a:srgbClr val="0070C0"/>
                  </a:solidFill>
                </a:rPr>
                <a:t>1111</a:t>
              </a:r>
              <a:r>
                <a:rPr lang="en-US" b="1" dirty="0"/>
                <a:t> x 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  <a:r>
                <a:rPr lang="en-US" baseline="30000" dirty="0">
                  <a:solidFill>
                    <a:srgbClr val="00B050"/>
                  </a:solidFill>
                </a:rPr>
                <a:t>4</a:t>
              </a:r>
              <a:r>
                <a:rPr lang="en-US" b="1" dirty="0"/>
                <a:t> = 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>
                  <a:solidFill>
                    <a:srgbClr val="0070C0"/>
                  </a:solidFill>
                </a:rPr>
                <a:t>1111</a:t>
              </a:r>
              <a:r>
                <a:rPr lang="en-US" b="1" dirty="0"/>
                <a:t>  = 31 </a:t>
              </a:r>
              <a:r>
                <a:rPr lang="en-US" sz="1400" b="1" dirty="0"/>
                <a:t>base 10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3C7361A-0777-7A4F-9835-20DC50646B31}"/>
              </a:ext>
            </a:extLst>
          </p:cNvPr>
          <p:cNvGrpSpPr/>
          <p:nvPr/>
        </p:nvGrpSpPr>
        <p:grpSpPr>
          <a:xfrm>
            <a:off x="246397" y="5027373"/>
            <a:ext cx="11867826" cy="855518"/>
            <a:chOff x="246397" y="5027373"/>
            <a:chExt cx="11867826" cy="85551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5B3278C-A086-E44D-ADCF-166E53106453}"/>
                </a:ext>
              </a:extLst>
            </p:cNvPr>
            <p:cNvGrpSpPr/>
            <p:nvPr/>
          </p:nvGrpSpPr>
          <p:grpSpPr>
            <a:xfrm>
              <a:off x="246397" y="5027373"/>
              <a:ext cx="6880117" cy="830998"/>
              <a:chOff x="2825914" y="3331906"/>
              <a:chExt cx="6880117" cy="83099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A4753E-0730-784A-9AA9-43DBC20F0780}"/>
                  </a:ext>
                </a:extLst>
              </p:cNvPr>
              <p:cNvSpPr txBox="1"/>
              <p:nvPr/>
            </p:nvSpPr>
            <p:spPr>
              <a:xfrm>
                <a:off x="2825914" y="3701239"/>
                <a:ext cx="1192779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D00BB0-8235-584C-A19E-38E27389A019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2F065D-8463-1D48-91EA-7718AE269294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0000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C6A38D5-9ED5-E649-A258-423FA4699F60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273D9E-D07D-184C-8872-53AFB8A8CBF1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00B5C42-4B9B-F843-980E-FF55F0C68B4E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C877CF7-81A7-8D4D-803A-2A7FD1686EE5}"/>
                </a:ext>
              </a:extLst>
            </p:cNvPr>
            <p:cNvSpPr/>
            <p:nvPr/>
          </p:nvSpPr>
          <p:spPr>
            <a:xfrm>
              <a:off x="7165923" y="5236560"/>
              <a:ext cx="4948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Smallest (closest to zero) Number </a:t>
              </a:r>
            </a:p>
            <a:p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.</a:t>
              </a:r>
              <a:r>
                <a:rPr lang="en-US" b="1" dirty="0">
                  <a:solidFill>
                    <a:srgbClr val="0070C0"/>
                  </a:solidFill>
                </a:rPr>
                <a:t>0000</a:t>
              </a:r>
              <a:r>
                <a:rPr lang="en-US" b="1" dirty="0"/>
                <a:t> x 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  <a:r>
                <a:rPr lang="en-US" baseline="30000" dirty="0">
                  <a:solidFill>
                    <a:srgbClr val="00B050"/>
                  </a:solidFill>
                </a:rPr>
                <a:t>-3</a:t>
              </a:r>
              <a:r>
                <a:rPr lang="en-US" b="1" dirty="0"/>
                <a:t> = 0.00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>
                  <a:solidFill>
                    <a:srgbClr val="0070C0"/>
                  </a:solidFill>
                </a:rPr>
                <a:t>000</a:t>
              </a:r>
              <a:r>
                <a:rPr lang="en-US" b="1" dirty="0"/>
                <a:t>  = 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/8 = -0.125 </a:t>
              </a:r>
              <a:r>
                <a:rPr lang="en-US" sz="1400" b="1" dirty="0"/>
                <a:t>base 10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B5F5BE2-2C51-3A4D-B854-0F95200DC9F5}"/>
              </a:ext>
            </a:extLst>
          </p:cNvPr>
          <p:cNvSpPr txBox="1"/>
          <p:nvPr/>
        </p:nvSpPr>
        <p:spPr>
          <a:xfrm>
            <a:off x="7379193" y="6162908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53F"/>
                </a:solidFill>
              </a:rPr>
              <a:t>Note: Orange</a:t>
            </a:r>
            <a:r>
              <a:rPr lang="en-US" dirty="0"/>
              <a:t> is hidden bit added back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5BB3A6-D792-C349-B1C5-1C4D44F3983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4094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53" y="257571"/>
            <a:ext cx="3374555" cy="461665"/>
          </a:xfrm>
        </p:spPr>
        <p:txBody>
          <a:bodyPr/>
          <a:lstStyle/>
          <a:p>
            <a:r>
              <a:rPr lang="en-US" dirty="0"/>
              <a:t>Decimal to Float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229266" y="1674023"/>
            <a:ext cx="11820083" cy="50475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Step 1: </a:t>
            </a:r>
            <a:r>
              <a:rPr lang="en-US" sz="2000" dirty="0">
                <a:solidFill>
                  <a:schemeClr val="tx2"/>
                </a:solidFill>
              </a:rPr>
              <a:t>convert from base 10 to binary (absolute value)</a:t>
            </a:r>
          </a:p>
          <a:p>
            <a:endParaRPr lang="en-US" sz="1000" b="1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-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0.375(decimal) =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0000.0110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endParaRPr lang="en-US" sz="10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out how many places to shift to get the number into the normalized </a:t>
            </a:r>
            <a:r>
              <a:rPr lang="en-US" sz="2000" dirty="0">
                <a:solidFill>
                  <a:srgbClr val="F3753F"/>
                </a:solidFill>
              </a:rPr>
              <a:t>1</a:t>
            </a:r>
            <a:r>
              <a:rPr lang="en-US" sz="2000" dirty="0"/>
              <a:t>.xxxx mantissa format</a:t>
            </a:r>
          </a:p>
          <a:p>
            <a:r>
              <a:rPr lang="en-US" sz="3600" b="1" dirty="0"/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0000.0110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.1000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 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cs typeface="Courier New" panose="02070309020205020404" pitchFamily="49" charset="0"/>
              </a:rPr>
              <a:t>exponent: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bias of 3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0b001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the exponent (after adding the bias)</a:t>
            </a:r>
          </a:p>
          <a:p>
            <a:endParaRPr lang="en-US" sz="1000" b="1" dirty="0"/>
          </a:p>
          <a:p>
            <a:r>
              <a:rPr lang="en-US" sz="2000" b="1" dirty="0"/>
              <a:t>Step 3: </a:t>
            </a:r>
            <a:r>
              <a:rPr lang="en-US" sz="2000" dirty="0"/>
              <a:t>Use as many digits that fit to the right of the decimal point in the fractional 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  <a:r>
              <a:rPr lang="en-US" sz="2000" dirty="0" err="1">
                <a:solidFill>
                  <a:srgbClr val="0070C0"/>
                </a:solidFill>
              </a:rPr>
              <a:t>xxxx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part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4: </a:t>
            </a:r>
            <a:r>
              <a:rPr lang="en-US" sz="2000" dirty="0">
                <a:cs typeface="Courier New" panose="02070309020205020404" pitchFamily="49" charset="0"/>
              </a:rPr>
              <a:t>Sign bit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positive</a:t>
            </a:r>
            <a:r>
              <a:rPr lang="en-US" sz="2000" dirty="0">
                <a:cs typeface="Courier New" panose="02070309020205020404" pitchFamily="49" charset="0"/>
              </a:rPr>
              <a:t> sign bit is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0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negative</a:t>
            </a:r>
            <a:r>
              <a:rPr lang="en-US" sz="2000" dirty="0">
                <a:cs typeface="Courier New" panose="02070309020205020404" pitchFamily="49" charset="0"/>
              </a:rPr>
              <a:t> sign bit is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1</a:t>
            </a:r>
          </a:p>
          <a:p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0FD9CB-64C6-784F-8416-3114900B3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672425"/>
              </p:ext>
            </p:extLst>
          </p:nvPr>
        </p:nvGraphicFramePr>
        <p:xfrm>
          <a:off x="3543428" y="70652"/>
          <a:ext cx="8505921" cy="1297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280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450821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578916">
                  <a:extLst>
                    <a:ext uri="{9D8B030D-6E8A-4147-A177-3AD203B41FA5}">
                      <a16:colId xmlns:a16="http://schemas.microsoft.com/office/drawing/2014/main" val="4232705044"/>
                    </a:ext>
                  </a:extLst>
                </a:gridCol>
                <a:gridCol w="38611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371043">
                  <a:extLst>
                    <a:ext uri="{9D8B030D-6E8A-4147-A177-3AD203B41FA5}">
                      <a16:colId xmlns:a16="http://schemas.microsoft.com/office/drawing/2014/main" val="2309677762"/>
                    </a:ext>
                  </a:extLst>
                </a:gridCol>
                <a:gridCol w="74208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742086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70726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53516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exponent (3 bits)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4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(4 bits)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BDCA4D-E674-D14E-9FCF-18E14BEBDA87}"/>
              </a:ext>
            </a:extLst>
          </p:cNvPr>
          <p:cNvSpPr txBox="1"/>
          <p:nvPr/>
        </p:nvSpPr>
        <p:spPr>
          <a:xfrm>
            <a:off x="5051207" y="162079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Bias of 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82649"/>
              </p:ext>
            </p:extLst>
          </p:nvPr>
        </p:nvGraphicFramePr>
        <p:xfrm>
          <a:off x="6096000" y="4726820"/>
          <a:ext cx="3878185" cy="1754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05194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2188218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230311"/>
                  </a:ext>
                </a:extLst>
              </a:tr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0b001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0b1000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  <a:tr h="58477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0x9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0x8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711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B49DDF7-72A5-D840-BB43-5E065F04C714}"/>
              </a:ext>
            </a:extLst>
          </p:cNvPr>
          <p:cNvSpPr txBox="1"/>
          <p:nvPr/>
        </p:nvSpPr>
        <p:spPr>
          <a:xfrm>
            <a:off x="10053748" y="5964103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0x98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9763AE-006E-3D49-A4FD-4371837A673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2160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8" grpId="0"/>
      <p:bldP spid="9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26" y="330482"/>
            <a:ext cx="3299322" cy="461665"/>
          </a:xfrm>
        </p:spPr>
        <p:txBody>
          <a:bodyPr/>
          <a:lstStyle/>
          <a:p>
            <a:r>
              <a:rPr lang="en-US" dirty="0"/>
              <a:t>Float to Decimal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1249230" y="1062398"/>
            <a:ext cx="10316074" cy="57477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Break into binary fields</a:t>
            </a:r>
          </a:p>
          <a:p>
            <a:r>
              <a:rPr lang="en-US" sz="500" b="1" dirty="0"/>
              <a:t> 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0x45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endParaRPr lang="en-US" sz="11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Extract the unbiased exponent</a:t>
            </a:r>
          </a:p>
          <a:p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0b100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bias of 3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the exponent (bias removed)</a:t>
            </a:r>
            <a:endParaRPr lang="en-US" sz="2400" dirty="0">
              <a:cs typeface="Courier New" panose="02070309020205020404" pitchFamily="49" charset="0"/>
            </a:endParaRPr>
          </a:p>
          <a:p>
            <a:endParaRPr lang="en-US" sz="200" b="1" dirty="0"/>
          </a:p>
          <a:p>
            <a:r>
              <a:rPr lang="en-US" sz="2000" b="1" dirty="0">
                <a:cs typeface="Courier New" panose="02070309020205020404" pitchFamily="49" charset="0"/>
              </a:rPr>
              <a:t>Step 3: </a:t>
            </a:r>
            <a:r>
              <a:rPr lang="en-US" sz="2000" dirty="0">
                <a:cs typeface="Courier New" panose="02070309020205020404" pitchFamily="49" charset="0"/>
              </a:rPr>
              <a:t>Express the mantissa (restore the </a:t>
            </a:r>
            <a:r>
              <a:rPr lang="en-US" sz="2000" dirty="0">
                <a:solidFill>
                  <a:srgbClr val="F3753F"/>
                </a:solidFill>
                <a:cs typeface="Courier New" panose="02070309020205020404" pitchFamily="49" charset="0"/>
              </a:rPr>
              <a:t>hidden</a:t>
            </a:r>
            <a:r>
              <a:rPr lang="en-US" sz="2000" dirty="0">
                <a:cs typeface="Courier New" panose="02070309020205020404" pitchFamily="49" charset="0"/>
              </a:rPr>
              <a:t> bit)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en-US" sz="1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.0101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b="1" dirty="0"/>
              <a:t>Step 4: </a:t>
            </a:r>
            <a:r>
              <a:rPr lang="en-US" sz="2000" dirty="0"/>
              <a:t>Apply the </a:t>
            </a:r>
            <a:r>
              <a:rPr lang="en-US" sz="2000" b="1" dirty="0">
                <a:solidFill>
                  <a:srgbClr val="00B050"/>
                </a:solidFill>
              </a:rPr>
              <a:t>unbiased</a:t>
            </a:r>
            <a:r>
              <a:rPr lang="en-US" sz="2000" dirty="0"/>
              <a:t> exponent</a:t>
            </a:r>
          </a:p>
          <a:p>
            <a:endParaRPr lang="en-US" sz="1100" dirty="0"/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.0101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2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0.101</a:t>
            </a:r>
            <a:endParaRPr lang="en-US" sz="28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5: </a:t>
            </a:r>
            <a:r>
              <a:rPr lang="en-US" sz="2000" dirty="0">
                <a:cs typeface="Courier New" panose="02070309020205020404" pitchFamily="49" charset="0"/>
              </a:rPr>
              <a:t>Convert to decimal</a:t>
            </a:r>
          </a:p>
          <a:p>
            <a:r>
              <a:rPr lang="en-US" sz="1050" dirty="0">
                <a:cs typeface="Courier New" panose="02070309020205020404" pitchFamily="49" charset="0"/>
              </a:rPr>
              <a:t>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0.101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2.625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6: </a:t>
            </a:r>
            <a:r>
              <a:rPr lang="en-US" sz="2000" dirty="0">
                <a:cs typeface="Courier New" panose="02070309020205020404" pitchFamily="49" charset="0"/>
              </a:rPr>
              <a:t>Apply the Sign</a:t>
            </a:r>
          </a:p>
          <a:p>
            <a:r>
              <a:rPr lang="en-US" sz="1200" dirty="0">
                <a:cs typeface="Courier New" panose="02070309020205020404" pitchFamily="49" charset="0"/>
              </a:rPr>
              <a:t> 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2.625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endParaRPr lang="en-US" sz="2000" dirty="0"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0FD9CB-64C6-784F-8416-3114900B3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622714"/>
              </p:ext>
            </p:extLst>
          </p:nvPr>
        </p:nvGraphicFramePr>
        <p:xfrm>
          <a:off x="3385237" y="-88756"/>
          <a:ext cx="8505921" cy="10623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280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450821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578916">
                  <a:extLst>
                    <a:ext uri="{9D8B030D-6E8A-4147-A177-3AD203B41FA5}">
                      <a16:colId xmlns:a16="http://schemas.microsoft.com/office/drawing/2014/main" val="4232705044"/>
                    </a:ext>
                  </a:extLst>
                </a:gridCol>
                <a:gridCol w="38611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371043">
                  <a:extLst>
                    <a:ext uri="{9D8B030D-6E8A-4147-A177-3AD203B41FA5}">
                      <a16:colId xmlns:a16="http://schemas.microsoft.com/office/drawing/2014/main" val="2309677762"/>
                    </a:ext>
                  </a:extLst>
                </a:gridCol>
                <a:gridCol w="74208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742086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70726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46152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60087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exponent (3 bits)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4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(4 bits)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BDCA4D-E674-D14E-9FCF-18E14BEBDA87}"/>
              </a:ext>
            </a:extLst>
          </p:cNvPr>
          <p:cNvSpPr txBox="1"/>
          <p:nvPr/>
        </p:nvSpPr>
        <p:spPr>
          <a:xfrm>
            <a:off x="4819894" y="-1922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Bias of 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108975"/>
              </p:ext>
            </p:extLst>
          </p:nvPr>
        </p:nvGraphicFramePr>
        <p:xfrm>
          <a:off x="5867400" y="1179807"/>
          <a:ext cx="3878185" cy="15518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05194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2188218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172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0x4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0x5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382467"/>
                  </a:ext>
                </a:extLst>
              </a:tr>
              <a:tr h="5172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191155"/>
                  </a:ext>
                </a:extLst>
              </a:tr>
              <a:tr h="5172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0b100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0b0101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50F975C1-5C13-B840-9C82-F05C879B1172}"/>
              </a:ext>
            </a:extLst>
          </p:cNvPr>
          <p:cNvGrpSpPr/>
          <p:nvPr/>
        </p:nvGrpSpPr>
        <p:grpSpPr>
          <a:xfrm>
            <a:off x="2539311" y="2644346"/>
            <a:ext cx="4407474" cy="313630"/>
            <a:chOff x="2539311" y="2644346"/>
            <a:chExt cx="4407474" cy="313630"/>
          </a:xfrm>
        </p:grpSpPr>
        <p:sp>
          <p:nvSpPr>
            <p:cNvPr id="32" name="Bent-Up Arrow 31">
              <a:extLst>
                <a:ext uri="{FF2B5EF4-FFF2-40B4-BE49-F238E27FC236}">
                  <a16:creationId xmlns:a16="http://schemas.microsoft.com/office/drawing/2014/main" id="{4D2708F1-C627-A042-9809-D241356DF7A0}"/>
                </a:ext>
              </a:extLst>
            </p:cNvPr>
            <p:cNvSpPr/>
            <p:nvPr/>
          </p:nvSpPr>
          <p:spPr>
            <a:xfrm flipH="1" flipV="1">
              <a:off x="2539311" y="2801161"/>
              <a:ext cx="4407473" cy="156815"/>
            </a:xfrm>
            <a:prstGeom prst="bent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DEE326-5FD0-4944-9579-695E2602FFF3}"/>
                </a:ext>
              </a:extLst>
            </p:cNvPr>
            <p:cNvSpPr/>
            <p:nvPr/>
          </p:nvSpPr>
          <p:spPr>
            <a:xfrm>
              <a:off x="6885004" y="2644346"/>
              <a:ext cx="61781" cy="156816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37E042-A8EA-9C47-92DE-2A1CC6D7B85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614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1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AD93-5FC0-3342-B9D0-85C05227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45" y="44937"/>
            <a:ext cx="10515600" cy="715294"/>
          </a:xfrm>
        </p:spPr>
        <p:txBody>
          <a:bodyPr/>
          <a:lstStyle/>
          <a:p>
            <a:r>
              <a:rPr lang="en-US" dirty="0"/>
              <a:t>IEEE “754” Floating Point Double and Single Precision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19EB01D-E693-5448-8F5E-96A645703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965790"/>
              </p:ext>
            </p:extLst>
          </p:nvPr>
        </p:nvGraphicFramePr>
        <p:xfrm>
          <a:off x="381005" y="427972"/>
          <a:ext cx="11429990" cy="1881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996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Uses a Bias of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96DA2F1-1905-8941-9CD1-2E38A19C4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632198"/>
              </p:ext>
            </p:extLst>
          </p:nvPr>
        </p:nvGraphicFramePr>
        <p:xfrm>
          <a:off x="323819" y="3485364"/>
          <a:ext cx="11429990" cy="1881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996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62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51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Exponent (11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bits)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Uses a Bias of 1023</a:t>
                      </a:r>
                      <a:endParaRPr 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(52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C0E2E0A-D532-3A40-81F2-E91C01BAB67D}"/>
              </a:ext>
            </a:extLst>
          </p:cNvPr>
          <p:cNvSpPr txBox="1"/>
          <p:nvPr/>
        </p:nvSpPr>
        <p:spPr>
          <a:xfrm>
            <a:off x="6800487" y="98090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Precision (C float)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15CE8-F4ED-CF40-B5D1-BB3C6EBA9179}"/>
                  </a:ext>
                </a:extLst>
              </p:cNvPr>
              <p:cNvSpPr txBox="1"/>
              <p:nvPr/>
            </p:nvSpPr>
            <p:spPr>
              <a:xfrm>
                <a:off x="1041575" y="2413702"/>
                <a:ext cx="96116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8−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−) 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=127</m:t>
                      </m:r>
                    </m:oMath>
                  </m:oMathPara>
                </a14:m>
                <a:endParaRPr lang="en-US" sz="2400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𝑠𝑖𝑛𝑔𝑙𝑒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𝑓𝑙𝑜𝑎𝑡𝑖𝑛𝑔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𝑝𝑜𝑖𝑛𝑡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−127 </m:t>
                        </m:r>
                      </m:sup>
                    </m:sSup>
                  </m:oMath>
                </a14:m>
                <a:r>
                  <a:rPr lang="en-US" sz="2400" dirty="0"/>
                  <a:t>x </a:t>
                </a:r>
                <a:r>
                  <a:rPr lang="en-US" sz="2400" dirty="0">
                    <a:solidFill>
                      <a:srgbClr val="F37440"/>
                    </a:solidFill>
                  </a:rPr>
                  <a:t>1</a:t>
                </a:r>
                <a:r>
                  <a:rPr lang="en-US" sz="2400" dirty="0"/>
                  <a:t>.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15CE8-F4ED-CF40-B5D1-BB3C6EBA9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575" y="2413702"/>
                <a:ext cx="9611606" cy="830997"/>
              </a:xfrm>
              <a:prstGeom prst="rect">
                <a:avLst/>
              </a:prstGeom>
              <a:blipFill>
                <a:blip r:embed="rId2"/>
                <a:stretch>
                  <a:fillRect l="-792" t="-151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9AF55E5-B857-5742-9943-2FDA6E2C962F}"/>
              </a:ext>
            </a:extLst>
          </p:cNvPr>
          <p:cNvGrpSpPr/>
          <p:nvPr/>
        </p:nvGrpSpPr>
        <p:grpSpPr>
          <a:xfrm>
            <a:off x="1041575" y="4004984"/>
            <a:ext cx="9752670" cy="2297107"/>
            <a:chOff x="1098761" y="3749665"/>
            <a:chExt cx="9752670" cy="22971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5E644-42DD-CA4D-9CB2-F7D6235CFB7B}"/>
                </a:ext>
              </a:extLst>
            </p:cNvPr>
            <p:cNvSpPr txBox="1"/>
            <p:nvPr/>
          </p:nvSpPr>
          <p:spPr>
            <a:xfrm>
              <a:off x="6608128" y="3749665"/>
              <a:ext cx="3108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Double Precision (C Double)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750967D-C324-AE4C-8B8C-38031EC2E1A4}"/>
                    </a:ext>
                  </a:extLst>
                </p:cNvPr>
                <p:cNvSpPr txBox="1"/>
                <p:nvPr/>
              </p:nvSpPr>
              <p:spPr>
                <a:xfrm>
                  <a:off x="1098761" y="5215775"/>
                  <a:ext cx="975267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𝑏𝑖𝑎𝑠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−1) 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023</m:t>
                        </m:r>
                      </m:oMath>
                    </m:oMathPara>
                  </a14:m>
                  <a:endPara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𝑑𝑜𝑢𝑏𝑙𝑒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𝑓𝑙𝑜𝑎𝑡𝑖𝑛𝑔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−1023 </m:t>
                          </m:r>
                        </m:sup>
                      </m:sSup>
                    </m:oMath>
                  </a14:m>
                  <a:r>
                    <a:rPr lang="en-US" sz="2400" dirty="0"/>
                    <a:t>x </a:t>
                  </a:r>
                  <a:r>
                    <a:rPr lang="en-US" sz="2400" dirty="0">
                      <a:solidFill>
                        <a:srgbClr val="F37440"/>
                      </a:solidFill>
                    </a:rPr>
                    <a:t>1</a:t>
                  </a:r>
                  <a:r>
                    <a:rPr lang="en-US" sz="2400" dirty="0"/>
                    <a:t>.</a:t>
                  </a:r>
                  <a:r>
                    <a:rPr lang="en-US" sz="2400" dirty="0">
                      <a:solidFill>
                        <a:srgbClr val="0070C0"/>
                      </a:solidFill>
                    </a:rPr>
                    <a:t>fraction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750967D-C324-AE4C-8B8C-38031EC2E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761" y="5215775"/>
                  <a:ext cx="975267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260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E71273-B37F-9F4D-96E9-F2CC9F3CC1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334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85" y="161631"/>
            <a:ext cx="10355572" cy="461665"/>
          </a:xfrm>
        </p:spPr>
        <p:txBody>
          <a:bodyPr/>
          <a:lstStyle/>
          <a:p>
            <a:r>
              <a:rPr lang="en-US" dirty="0"/>
              <a:t>Decimal to IEEE Single Precision Float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170201" y="1599652"/>
            <a:ext cx="11963400" cy="32778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convert from base 10 to binary (absolute value)</a:t>
            </a:r>
          </a:p>
          <a:p>
            <a:endParaRPr lang="en-US" sz="800" b="1" dirty="0"/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13.375(decimal) =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1101.0110</a:t>
            </a:r>
          </a:p>
          <a:p>
            <a:endParaRPr lang="en-US" sz="6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out how many places to shift to get the number into the normalized </a:t>
            </a:r>
            <a:r>
              <a:rPr lang="en-US" sz="2000" dirty="0">
                <a:solidFill>
                  <a:srgbClr val="F3753F"/>
                </a:solidFill>
              </a:rPr>
              <a:t>1</a:t>
            </a:r>
            <a:r>
              <a:rPr lang="en-US" sz="2000" dirty="0"/>
              <a:t>.xxxx mantissa format</a:t>
            </a:r>
            <a:endParaRPr lang="en-US" sz="800" dirty="0"/>
          </a:p>
          <a:p>
            <a:r>
              <a:rPr lang="en-US" sz="2000" b="1" dirty="0"/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1101.0110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.1010110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bias of 127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130 for the exponent = 0b1000 0010</a:t>
            </a:r>
          </a:p>
          <a:p>
            <a:endParaRPr lang="en-US" sz="800" b="1" dirty="0"/>
          </a:p>
          <a:p>
            <a:r>
              <a:rPr lang="en-US" sz="2000" b="1" dirty="0"/>
              <a:t>Step 3: </a:t>
            </a:r>
            <a:r>
              <a:rPr lang="en-US" sz="2000" dirty="0"/>
              <a:t>Use as many digits that fit to the right of the decimal point in the fractional 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  <a:r>
              <a:rPr lang="en-US" sz="2000" dirty="0" err="1">
                <a:solidFill>
                  <a:srgbClr val="0070C0"/>
                </a:solidFill>
              </a:rPr>
              <a:t>xxxx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part </a:t>
            </a:r>
            <a:r>
              <a:rPr lang="en-US" sz="2000" dirty="0">
                <a:solidFill>
                  <a:srgbClr val="7030A0"/>
                </a:solidFill>
              </a:rPr>
              <a:t>(0 pad )</a:t>
            </a:r>
          </a:p>
          <a:p>
            <a:endParaRPr lang="en-US" sz="500" b="1" dirty="0">
              <a:solidFill>
                <a:srgbClr val="7030A0"/>
              </a:solidFill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1010110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0000 0000 0000 0000</a:t>
            </a:r>
            <a:r>
              <a:rPr lang="en-US" sz="2800" b="1" baseline="30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4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4: </a:t>
            </a:r>
            <a:r>
              <a:rPr lang="en-US" sz="2000" dirty="0">
                <a:cs typeface="Courier New" panose="02070309020205020404" pitchFamily="49" charset="0"/>
              </a:rPr>
              <a:t>If the sign is positive sign bit is 0, otherwise it is 1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4434"/>
              </p:ext>
            </p:extLst>
          </p:nvPr>
        </p:nvGraphicFramePr>
        <p:xfrm>
          <a:off x="706465" y="4976666"/>
          <a:ext cx="8619204" cy="1169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575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2411839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5528790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8888"/>
                  </a:ext>
                </a:extLst>
              </a:tr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100  0001  0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101 0110 </a:t>
                      </a:r>
                      <a:r>
                        <a:rPr lang="en-US" sz="2400" b="1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0000 0000 0000 0000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62B2D96-0451-BB4F-B124-996768E22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072146"/>
              </p:ext>
            </p:extLst>
          </p:nvPr>
        </p:nvGraphicFramePr>
        <p:xfrm>
          <a:off x="1779484" y="433658"/>
          <a:ext cx="8744835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4914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99155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991082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831192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024657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28408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64560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Bias is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0FAAE56-5302-4B4E-94D6-E965A28E8915}"/>
              </a:ext>
            </a:extLst>
          </p:cNvPr>
          <p:cNvSpPr txBox="1"/>
          <p:nvPr/>
        </p:nvSpPr>
        <p:spPr>
          <a:xfrm>
            <a:off x="9290450" y="609552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0xc1560000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F83BCE-3BD0-D048-B253-476F839E7670}"/>
              </a:ext>
            </a:extLst>
          </p:cNvPr>
          <p:cNvGrpSpPr/>
          <p:nvPr/>
        </p:nvGrpSpPr>
        <p:grpSpPr>
          <a:xfrm>
            <a:off x="949492" y="5966131"/>
            <a:ext cx="8164716" cy="616531"/>
            <a:chOff x="949492" y="5966131"/>
            <a:chExt cx="8164716" cy="6165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F26ADA-A7E7-474B-8267-7E8234C7729E}"/>
                </a:ext>
              </a:extLst>
            </p:cNvPr>
            <p:cNvSpPr txBox="1"/>
            <p:nvPr/>
          </p:nvSpPr>
          <p:spPr>
            <a:xfrm>
              <a:off x="1241803" y="6182552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0xc</a:t>
              </a:r>
            </a:p>
          </p:txBody>
        </p:sp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092B0467-75FB-9C48-A07E-5139C54DFC1A}"/>
                </a:ext>
              </a:extLst>
            </p:cNvPr>
            <p:cNvSpPr/>
            <p:nvPr/>
          </p:nvSpPr>
          <p:spPr>
            <a:xfrm rot="5400000">
              <a:off x="1368406" y="5553391"/>
              <a:ext cx="253428" cy="1091255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E7913D99-ED4F-FE46-A876-F889DC2ABE1D}"/>
                </a:ext>
              </a:extLst>
            </p:cNvPr>
            <p:cNvSpPr/>
            <p:nvPr/>
          </p:nvSpPr>
          <p:spPr>
            <a:xfrm rot="5400000">
              <a:off x="3905749" y="5572646"/>
              <a:ext cx="253428" cy="1040398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ket 10">
              <a:extLst>
                <a:ext uri="{FF2B5EF4-FFF2-40B4-BE49-F238E27FC236}">
                  <a16:creationId xmlns:a16="http://schemas.microsoft.com/office/drawing/2014/main" id="{0452B65A-1873-2F41-AAF7-3C73A00A956C}"/>
                </a:ext>
              </a:extLst>
            </p:cNvPr>
            <p:cNvSpPr/>
            <p:nvPr/>
          </p:nvSpPr>
          <p:spPr>
            <a:xfrm rot="5400000">
              <a:off x="2628597" y="5723570"/>
              <a:ext cx="253428" cy="750898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D7297E-7985-B64D-BA0F-6955E5C9E5DE}"/>
                </a:ext>
              </a:extLst>
            </p:cNvPr>
            <p:cNvSpPr txBox="1"/>
            <p:nvPr/>
          </p:nvSpPr>
          <p:spPr>
            <a:xfrm>
              <a:off x="2481414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6F9FC4-EC0C-8D47-BB59-28719F90ADE4}"/>
                </a:ext>
              </a:extLst>
            </p:cNvPr>
            <p:cNvSpPr txBox="1"/>
            <p:nvPr/>
          </p:nvSpPr>
          <p:spPr>
            <a:xfrm>
              <a:off x="3637442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5F1323-7F94-5448-AD5F-54B6D4964571}"/>
                </a:ext>
              </a:extLst>
            </p:cNvPr>
            <p:cNvSpPr txBox="1"/>
            <p:nvPr/>
          </p:nvSpPr>
          <p:spPr>
            <a:xfrm>
              <a:off x="4756590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9C76CF-92A4-3240-8A52-AB94ABD7DB24}"/>
                </a:ext>
              </a:extLst>
            </p:cNvPr>
            <p:cNvSpPr txBox="1"/>
            <p:nvPr/>
          </p:nvSpPr>
          <p:spPr>
            <a:xfrm>
              <a:off x="5740115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2E79E7-347B-A848-A0CC-95A06F178137}"/>
                </a:ext>
              </a:extLst>
            </p:cNvPr>
            <p:cNvSpPr txBox="1"/>
            <p:nvPr/>
          </p:nvSpPr>
          <p:spPr>
            <a:xfrm>
              <a:off x="6642333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D71008-5E6D-B843-BDAF-45F58C8E752D}"/>
                </a:ext>
              </a:extLst>
            </p:cNvPr>
            <p:cNvSpPr txBox="1"/>
            <p:nvPr/>
          </p:nvSpPr>
          <p:spPr>
            <a:xfrm>
              <a:off x="7556288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60ED15-C399-6640-A183-D9A647D5D1B9}"/>
                </a:ext>
              </a:extLst>
            </p:cNvPr>
            <p:cNvSpPr txBox="1"/>
            <p:nvPr/>
          </p:nvSpPr>
          <p:spPr>
            <a:xfrm>
              <a:off x="8515967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775ABC4-F874-8942-AC3C-ACF425CDE0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40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6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52450</TotalTime>
  <Words>11041</Words>
  <Application>Microsoft Macintosh PowerPoint</Application>
  <PresentationFormat>Widescreen</PresentationFormat>
  <Paragraphs>3277</Paragraphs>
  <Slides>102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21" baseType="lpstr">
      <vt:lpstr>Arial</vt:lpstr>
      <vt:lpstr>Arial Narrow</vt:lpstr>
      <vt:lpstr>Arial Regular</vt:lpstr>
      <vt:lpstr>Calibri</vt:lpstr>
      <vt:lpstr>Calibri Bold Italic</vt:lpstr>
      <vt:lpstr>Cambria Math</vt:lpstr>
      <vt:lpstr>Consolas</vt:lpstr>
      <vt:lpstr>Courier</vt:lpstr>
      <vt:lpstr>Courier New</vt:lpstr>
      <vt:lpstr>Helvetica Light</vt:lpstr>
      <vt:lpstr>Helvetica Neue Regular</vt:lpstr>
      <vt:lpstr>Monaco</vt:lpstr>
      <vt:lpstr>Roboto</vt:lpstr>
      <vt:lpstr>Roboto Regular</vt:lpstr>
      <vt:lpstr>Symbol</vt:lpstr>
      <vt:lpstr>Tahoma</vt:lpstr>
      <vt:lpstr>Times</vt:lpstr>
      <vt:lpstr>Times New Roman</vt:lpstr>
      <vt:lpstr>Theme1</vt:lpstr>
      <vt:lpstr>PowerPoint Presentation</vt:lpstr>
      <vt:lpstr>Review: Decimal Numbering</vt:lpstr>
      <vt:lpstr>Review: Binary Numbering</vt:lpstr>
      <vt:lpstr>Review: Octal Numbering</vt:lpstr>
      <vt:lpstr>Review: Hexadecimal Numbering</vt:lpstr>
      <vt:lpstr>Number Base Overview (as written in C)</vt:lpstr>
      <vt:lpstr>Binary  &lt;---&gt; Hexadecimal Equivalences</vt:lpstr>
      <vt:lpstr>Hex to Binary (group 4 bits per digit from the right)</vt:lpstr>
      <vt:lpstr>Binary to Hex (group 4 bits per digit from the right)</vt:lpstr>
      <vt:lpstr>Binary to Octal (group 3 bits per digit from the right)</vt:lpstr>
      <vt:lpstr>Octal to Binary (group 3 bits per digit from the right)</vt:lpstr>
      <vt:lpstr>Looking at the Powers of Two</vt:lpstr>
      <vt:lpstr>Multiply By Base: Shift Left 1 digits = Multiply by 2</vt:lpstr>
      <vt:lpstr>Divide by Base: Shift Right 1 Digit = Divide by 2</vt:lpstr>
      <vt:lpstr>Use a Right Bit Shift: Unsigned Decimal To Unsigned Binary </vt:lpstr>
      <vt:lpstr>Unsigned Decimal to Unsigned Binary Conversion</vt:lpstr>
      <vt:lpstr>Left Bit Shift &amp; add:  Unsigned Binary to Unsigned Decimal</vt:lpstr>
      <vt:lpstr>Unsigned Binary to Unsigned Decimal Conversion</vt:lpstr>
      <vt:lpstr>PowerPoint Presentation</vt:lpstr>
      <vt:lpstr>Different Type of Numbers each have a Fixed # of Bits       Spanning one or more contiguous bytes of memory</vt:lpstr>
      <vt:lpstr>Unsigned Integers (positive numbers) Impact of Fixed # of Bits</vt:lpstr>
      <vt:lpstr>Addition</vt:lpstr>
      <vt:lpstr>Unsigned Binary Number: Addition in 8 bits </vt:lpstr>
      <vt:lpstr>Subtraction</vt:lpstr>
      <vt:lpstr>Unsigned Binary Number: Subtraction in 8 bits </vt:lpstr>
      <vt:lpstr>Unsigned Binary Number: Subtraction in 8 bits Build of previous slide – note warning </vt:lpstr>
      <vt:lpstr>Overflow: Going Past the Boundary Between max and min</vt:lpstr>
      <vt:lpstr>Unsigned Integer Number Overflow: Addition in 8 bits </vt:lpstr>
      <vt:lpstr>Overflow: Unsigned Values 4-bit limit</vt:lpstr>
      <vt:lpstr>Unsigned Binary Multiplication example</vt:lpstr>
      <vt:lpstr>Unsigned Binary Number Divide </vt:lpstr>
      <vt:lpstr>Problem: How to Encode Both Positive and Negative Integers</vt:lpstr>
      <vt:lpstr>Negative Integer Numbers: Sign + Magnitude Method</vt:lpstr>
      <vt:lpstr>Signed Magnitude Examples (Sign bit is always MSB) </vt:lpstr>
      <vt:lpstr>2's Complement Signed Integer Method</vt:lpstr>
      <vt:lpstr>Two’s Complement: The MSB Has a Negative Weight</vt:lpstr>
      <vt:lpstr>Negation Of a Two’s Complement Number  (Method 1)</vt:lpstr>
      <vt:lpstr>Negation of a Two’s Complement Number (Method 2)</vt:lpstr>
      <vt:lpstr>Signed Decimal to Two's Complement Conversion</vt:lpstr>
      <vt:lpstr>Two's Complement to Signed Decimal Conversion - Positive</vt:lpstr>
      <vt:lpstr>Two's Complement to Signed Decimal Conversion - Negative</vt:lpstr>
      <vt:lpstr>Two’s Complement Addition and Subtraction</vt:lpstr>
      <vt:lpstr>Two’s Complement Positive Overflow</vt:lpstr>
      <vt:lpstr>Two’s Complement Negative Overflow</vt:lpstr>
      <vt:lpstr>Summary: When Does Overflow Occur</vt:lpstr>
      <vt:lpstr>Sign Extension in C: Type casts</vt:lpstr>
      <vt:lpstr>Sign Extension (how type promotion works)</vt:lpstr>
      <vt:lpstr>Example: Two’s Complement Sign or bit Extension - 1</vt:lpstr>
      <vt:lpstr>Example: Two’s Complement Sign or bit Extension -2</vt:lpstr>
      <vt:lpstr>Sign Extension Under Different representations</vt:lpstr>
      <vt:lpstr>Summary: Min, Max Values: Unsigned and Two’s Complement</vt:lpstr>
      <vt:lpstr>Variables:  Size</vt:lpstr>
      <vt:lpstr>Fixed size types in C</vt:lpstr>
      <vt:lpstr>Example: Limits of Some Types on 32-bit ARM</vt:lpstr>
      <vt:lpstr>Fractional Binary Numbers (Software not Hardware)</vt:lpstr>
      <vt:lpstr>Fixed Point Binary Number Divide </vt:lpstr>
      <vt:lpstr>Fixed Point Binary Number Limitations </vt:lpstr>
      <vt:lpstr>Scientific Notation Binary</vt:lpstr>
      <vt:lpstr>Floating Point Representation</vt:lpstr>
      <vt:lpstr>Normalized Scientific Notation</vt:lpstr>
      <vt:lpstr>Encoding Fractions Observations</vt:lpstr>
      <vt:lpstr>Floating Point Numbers: Implementation Approach</vt:lpstr>
      <vt:lpstr>Floating Point Number in a Byte (Not A Real Format)</vt:lpstr>
      <vt:lpstr>IEE 754 Floating Point</vt:lpstr>
      <vt:lpstr>Floating Point and Linearity</vt:lpstr>
      <vt:lpstr>IEEE Floating Point and "C" FP Types</vt:lpstr>
      <vt:lpstr>Memory Review: Organized in Units of Bytes</vt:lpstr>
      <vt:lpstr>Memory Size</vt:lpstr>
      <vt:lpstr>Variables in Memory: Size and Address</vt:lpstr>
      <vt:lpstr>Address and Pointers</vt:lpstr>
      <vt:lpstr>Byte Ordering of Numbers In Memory: Endianness</vt:lpstr>
      <vt:lpstr>Byte Ordering Example</vt:lpstr>
      <vt:lpstr>Extra Slides</vt:lpstr>
      <vt:lpstr>1's Complement Signed Integer Method</vt:lpstr>
      <vt:lpstr>Negative Integer Numbers: Sign + Magnitude Method</vt:lpstr>
      <vt:lpstr>Signed Magnitude Examples (Sign bit is always MSB) </vt:lpstr>
      <vt:lpstr>Sign Extension Signed Magnitude number</vt:lpstr>
      <vt:lpstr>Interpreting and extending with Different representations</vt:lpstr>
      <vt:lpstr>Watch out for Hardware differences:  Example: Is a Char signed or unsigned?</vt:lpstr>
      <vt:lpstr>sizeof(): Variable Size (number of bytes) Operator</vt:lpstr>
      <vt:lpstr>sizeof() Examples (On the pi-cluster)</vt:lpstr>
      <vt:lpstr>Floating Point Number in a Byte (Not A Real Format)</vt:lpstr>
      <vt:lpstr>Encoding Fractions Observations</vt:lpstr>
      <vt:lpstr>Characteristics of Signed Numbers</vt:lpstr>
      <vt:lpstr>Example: Two’s Complement Sign or bit Extension - 3</vt:lpstr>
      <vt:lpstr>Sign Extension in C: Type casts</vt:lpstr>
      <vt:lpstr>Shift Operations in C</vt:lpstr>
      <vt:lpstr>Arithmetic Shift Right 1 Digit = Divide by 2 for 2's Complement Values</vt:lpstr>
      <vt:lpstr>Number ranges: limits.h</vt:lpstr>
      <vt:lpstr>Excess N Bias Encoding Method</vt:lpstr>
      <vt:lpstr>Excess Bias Encoding (As used in floating point numbers)</vt:lpstr>
      <vt:lpstr>Another Way to Look at 2's Complement Encoding</vt:lpstr>
      <vt:lpstr>Scientific Notation Decimal</vt:lpstr>
      <vt:lpstr>Floating Point Number in a Byte (Not A Real Format)</vt:lpstr>
      <vt:lpstr>Floating Point Number (8-bits) Number Range: 2-3  to 24 </vt:lpstr>
      <vt:lpstr>Decimal to Float</vt:lpstr>
      <vt:lpstr>Float to Decimal</vt:lpstr>
      <vt:lpstr>IEEE “754” Floating Point Double and Single Precision</vt:lpstr>
      <vt:lpstr>Decimal to IEEE Single Precision Float</vt:lpstr>
      <vt:lpstr>IEEE Single Precision Float to Decimal</vt:lpstr>
      <vt:lpstr>Reference: 8-Bit Overflow Examples</vt:lpstr>
      <vt:lpstr>Decimal to Float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>Copyright 2022 Keith Muller
All rights reserved</dc:description>
  <cp:lastModifiedBy>Keith Muller</cp:lastModifiedBy>
  <cp:revision>2512</cp:revision>
  <cp:lastPrinted>2020-10-04T00:47:01Z</cp:lastPrinted>
  <dcterms:created xsi:type="dcterms:W3CDTF">2018-10-05T16:35:28Z</dcterms:created>
  <dcterms:modified xsi:type="dcterms:W3CDTF">2022-10-06T17:32:33Z</dcterms:modified>
  <cp:category/>
</cp:coreProperties>
</file>